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9" r:id="rId6"/>
    <p:sldId id="284" r:id="rId7"/>
    <p:sldId id="285" r:id="rId8"/>
    <p:sldId id="270" r:id="rId9"/>
    <p:sldId id="283" r:id="rId10"/>
    <p:sldId id="278" r:id="rId11"/>
    <p:sldId id="261" r:id="rId12"/>
    <p:sldId id="264" r:id="rId13"/>
    <p:sldId id="265" r:id="rId14"/>
    <p:sldId id="267" r:id="rId15"/>
    <p:sldId id="272" r:id="rId16"/>
    <p:sldId id="273" r:id="rId17"/>
    <p:sldId id="274" r:id="rId18"/>
    <p:sldId id="276" r:id="rId19"/>
    <p:sldId id="275" r:id="rId20"/>
    <p:sldId id="262" r:id="rId21"/>
    <p:sldId id="279" r:id="rId22"/>
    <p:sldId id="268" r:id="rId23"/>
    <p:sldId id="280" r:id="rId24"/>
    <p:sldId id="281" r:id="rId25"/>
    <p:sldId id="277" r:id="rId26"/>
    <p:sldId id="282" r:id="rId27"/>
    <p:sldId id="27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1881" autoAdjust="0"/>
  </p:normalViewPr>
  <p:slideViewPr>
    <p:cSldViewPr snapToGrid="0" snapToObjects="1">
      <p:cViewPr varScale="1">
        <p:scale>
          <a:sx n="93" d="100"/>
          <a:sy n="93" d="100"/>
        </p:scale>
        <p:origin x="9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0DBB-1B37-ED4E-86B1-ACC44726FDD8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4EAC8-1CFE-8347-AC70-23A189E01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2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Chase: Open the presentation</a:t>
            </a:r>
            <a:r>
              <a:rPr lang="en-US" baseline="0" dirty="0"/>
              <a:t> to the audience &amp; present the speakers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Chase: Briefly describe the topics and who</a:t>
            </a:r>
            <a:r>
              <a:rPr lang="en-US" baseline="0" dirty="0"/>
              <a:t> will be speaking on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2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5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2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1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Chase</a:t>
            </a:r>
            <a:r>
              <a:rPr lang="en-US" baseline="0" dirty="0"/>
              <a:t>: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venue-specific Emergency Action Plans (EAP)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it?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detailed set of guidelines for handling any emergency situation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it necessary?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knows their role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communication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Step-by-step procedures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it help me?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 the chance of human error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Minimizes litigation - 6P’s (Prior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Planning Prevents Piss Poor Performance)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patient outcomes from unplanned crises or emergency situations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Personnel &amp; numbers of importance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Admin, EMS, district personnel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 of command &amp; delegation of duties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absence of any individual, what changes?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Equipment available for use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is it located, who has access?</a:t>
            </a:r>
          </a:p>
          <a:p>
            <a:pPr lvl="0"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1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Chase</a:t>
            </a:r>
            <a:r>
              <a:rPr lang="en-US" baseline="0" dirty="0"/>
              <a:t>: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&amp; planning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Pre-season meetings, dispersal of information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 &amp; access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EMS vs. parent transport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Gates, locks, keys, construction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Documentation &amp; review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Incident reports, debriefing, room for improvement?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3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Chase: Maybe</a:t>
            </a:r>
            <a:r>
              <a:rPr lang="en-US" baseline="0" dirty="0"/>
              <a:t> include how to manage a cheerleader that falls from a stunt during a pep rally? What if the site does have an AT but they took the day off? </a:t>
            </a:r>
          </a:p>
          <a:p>
            <a:endParaRPr lang="en-US" baseline="0" dirty="0"/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 injuries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Seizures, stroke, concussion, etc.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Weather-related emergencies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 illness, lightening, air quality, etc.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Lockdown &amp; shelter-in-place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shooter, earthquake, fire, etc.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Absence of medical professional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certified athletic trainer or EMT on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9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4EAC8-1CFE-8347-AC70-23A189E01B1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3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a.org/sites/default/files/secondary-school-position-improvement-guide.pdf" TargetMode="External"/><Relationship Id="rId4" Type="http://schemas.openxmlformats.org/officeDocument/2006/relationships/hyperlink" Target="http://www.nata.org/sites/default/files/secondary-school-position-proposal-guid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4e5ZNjvBg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a.org/sites/default/files/timeout.pdf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erdei.org/apps/pages/index.jsp?uREC_ID=120839&amp;type=d&amp;pREC_ID=video&amp;showMore=1&amp;titleREC_ID=340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catc.org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yourownrisk.org/" TargetMode="External"/><Relationship Id="rId5" Type="http://schemas.openxmlformats.org/officeDocument/2006/relationships/hyperlink" Target="http://www.ca-at.org/" TargetMode="External"/><Relationship Id="rId4" Type="http://schemas.openxmlformats.org/officeDocument/2006/relationships/hyperlink" Target="http://www.nat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a.org/sites/default/files/funding_appropriate_medical_care_in_the_secondary_school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Trends in Athletic Training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7315200" cy="11486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Heather Harvey, MA, ATC</a:t>
            </a:r>
          </a:p>
          <a:p>
            <a:r>
              <a:rPr lang="en-US" dirty="0"/>
              <a:t>Mike Fernandez, ATC, PTA, ITAT</a:t>
            </a:r>
          </a:p>
          <a:p>
            <a:r>
              <a:rPr lang="en-US" dirty="0"/>
              <a:t>Chase Paulson, MS, ATC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196" y="3100288"/>
            <a:ext cx="1773542" cy="1001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10" y="2369438"/>
            <a:ext cx="2731114" cy="396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10" y="4436016"/>
            <a:ext cx="2794947" cy="5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Training Today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01" y="200025"/>
            <a:ext cx="6083818" cy="4614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51" y="2071688"/>
            <a:ext cx="5900943" cy="4386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0102" y="4371975"/>
            <a:ext cx="199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http://www.nata.org/sites/default/files/secondary-school-position-proposal-guide.pdf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3919" y="317362"/>
            <a:ext cx="2131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http://www.nata.org/sites/default/files/secondary-school-position-improvement-guide.pdf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2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AT Can Do For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the value of the Athletic Department </a:t>
            </a:r>
          </a:p>
          <a:p>
            <a:pPr lvl="1"/>
            <a:r>
              <a:rPr lang="en-US" dirty="0"/>
              <a:t>Risk mitigation </a:t>
            </a:r>
          </a:p>
          <a:p>
            <a:pPr lvl="1"/>
            <a:r>
              <a:rPr lang="en-US" dirty="0"/>
              <a:t>Decrease insurance premiums </a:t>
            </a:r>
          </a:p>
          <a:p>
            <a:pPr lvl="1"/>
            <a:r>
              <a:rPr lang="en-US" dirty="0"/>
              <a:t>Increase overall safety of student athletes</a:t>
            </a:r>
          </a:p>
          <a:p>
            <a:pPr marL="960120" lvl="2" indent="0">
              <a:buNone/>
            </a:pPr>
            <a:r>
              <a:rPr lang="en-US" dirty="0">
                <a:hlinkClick r:id="rId3"/>
              </a:rPr>
              <a:t>https://www.youtube.com/watch?v=G4e5ZNjvBgU</a:t>
            </a:r>
            <a:r>
              <a:rPr lang="en-US" dirty="0"/>
              <a:t>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7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 AT Can Do For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for Emergencies in Athletics </a:t>
            </a:r>
          </a:p>
          <a:p>
            <a:pPr lvl="1"/>
            <a:r>
              <a:rPr lang="en-US" dirty="0"/>
              <a:t>Emergency Action Plans (EAPs)</a:t>
            </a:r>
          </a:p>
          <a:p>
            <a:pPr lvl="2"/>
            <a:r>
              <a:rPr lang="en-US" dirty="0"/>
              <a:t>What is it?</a:t>
            </a:r>
          </a:p>
          <a:p>
            <a:pPr lvl="2"/>
            <a:r>
              <a:rPr lang="en-US" dirty="0"/>
              <a:t>Why is it necessary?</a:t>
            </a:r>
          </a:p>
          <a:p>
            <a:pPr lvl="2"/>
            <a:r>
              <a:rPr lang="en-US" dirty="0"/>
              <a:t>How does it help me? </a:t>
            </a:r>
          </a:p>
          <a:p>
            <a:pPr lvl="1"/>
            <a:r>
              <a:rPr lang="en-US" dirty="0"/>
              <a:t>Components of the Plan</a:t>
            </a:r>
          </a:p>
          <a:p>
            <a:pPr lvl="2"/>
            <a:r>
              <a:rPr lang="en-US" dirty="0"/>
              <a:t>Personnel</a:t>
            </a:r>
          </a:p>
          <a:p>
            <a:pPr lvl="2"/>
            <a:r>
              <a:rPr lang="en-US" dirty="0"/>
              <a:t>Chain of Command</a:t>
            </a:r>
          </a:p>
          <a:p>
            <a:pPr lvl="2"/>
            <a:r>
              <a:rPr lang="en-US" dirty="0"/>
              <a:t>Duties</a:t>
            </a:r>
          </a:p>
          <a:p>
            <a:pPr lvl="2"/>
            <a:r>
              <a:rPr lang="en-US" dirty="0"/>
              <a:t>Emergency Equipment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5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Emergencies in Athletics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Action Plans, cont. </a:t>
            </a:r>
          </a:p>
          <a:p>
            <a:pPr lvl="1"/>
            <a:r>
              <a:rPr lang="en-US" dirty="0"/>
              <a:t>Communication </a:t>
            </a:r>
          </a:p>
          <a:p>
            <a:pPr lvl="1"/>
            <a:r>
              <a:rPr lang="en-US" dirty="0"/>
              <a:t>Planning</a:t>
            </a:r>
          </a:p>
          <a:p>
            <a:pPr lvl="1"/>
            <a:r>
              <a:rPr lang="en-US" dirty="0"/>
              <a:t>Transportation and access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Review </a:t>
            </a:r>
          </a:p>
        </p:txBody>
      </p:sp>
    </p:spTree>
    <p:extLst>
      <p:ext uri="{BB962C8B-B14F-4D97-AF65-F5344CB8AC3E}">
        <p14:creationId xmlns:p14="http://schemas.microsoft.com/office/powerpoint/2010/main" val="70806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Emergencies in Athletics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Scenario-Based Situations Not Normally Planned For </a:t>
            </a:r>
          </a:p>
          <a:p>
            <a:pPr lvl="1"/>
            <a:r>
              <a:rPr lang="en-US" dirty="0"/>
              <a:t>Extreme and/or catastrophic injuries </a:t>
            </a:r>
          </a:p>
          <a:p>
            <a:pPr lvl="1"/>
            <a:r>
              <a:rPr lang="en-US" dirty="0"/>
              <a:t>Weather-related emergencies </a:t>
            </a:r>
          </a:p>
          <a:p>
            <a:pPr lvl="1"/>
            <a:r>
              <a:rPr lang="en-US" dirty="0"/>
              <a:t>Lock-down or Active Shooter</a:t>
            </a:r>
          </a:p>
          <a:p>
            <a:pPr lvl="1"/>
            <a:r>
              <a:rPr lang="en-US" dirty="0"/>
              <a:t>Absence of a medical professional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Emergencies in Athletics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40"/>
          <a:stretch/>
        </p:blipFill>
        <p:spPr>
          <a:xfrm>
            <a:off x="3600450" y="0"/>
            <a:ext cx="8172450" cy="6529387"/>
          </a:xfrm>
        </p:spPr>
      </p:pic>
    </p:spTree>
    <p:extLst>
      <p:ext uri="{BB962C8B-B14F-4D97-AF65-F5344CB8AC3E}">
        <p14:creationId xmlns:p14="http://schemas.microsoft.com/office/powerpoint/2010/main" val="291648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Emergencies in Athletics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2" b="7704"/>
          <a:stretch/>
        </p:blipFill>
        <p:spPr>
          <a:xfrm>
            <a:off x="3486150" y="783389"/>
            <a:ext cx="8286750" cy="5074486"/>
          </a:xfrm>
        </p:spPr>
      </p:pic>
      <p:sp>
        <p:nvSpPr>
          <p:cNvPr id="3" name="TextBox 2"/>
          <p:cNvSpPr txBox="1"/>
          <p:nvPr/>
        </p:nvSpPr>
        <p:spPr>
          <a:xfrm>
            <a:off x="3978441" y="5725020"/>
            <a:ext cx="5760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https://www.nata.org/sites/default/files/timeout.pdf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76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Emergencies in Athletics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0"/>
          <a:stretch/>
        </p:blipFill>
        <p:spPr>
          <a:xfrm>
            <a:off x="3466850" y="528637"/>
            <a:ext cx="8291584" cy="4929187"/>
          </a:xfrm>
        </p:spPr>
      </p:pic>
    </p:spTree>
    <p:extLst>
      <p:ext uri="{BB962C8B-B14F-4D97-AF65-F5344CB8AC3E}">
        <p14:creationId xmlns:p14="http://schemas.microsoft.com/office/powerpoint/2010/main" val="293140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Emergencies in Athletics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44406" r="-580" b="12778"/>
          <a:stretch/>
        </p:blipFill>
        <p:spPr>
          <a:xfrm>
            <a:off x="3481137" y="780206"/>
            <a:ext cx="8291584" cy="5177682"/>
          </a:xfrm>
        </p:spPr>
      </p:pic>
    </p:spTree>
    <p:extLst>
      <p:ext uri="{BB962C8B-B14F-4D97-AF65-F5344CB8AC3E}">
        <p14:creationId xmlns:p14="http://schemas.microsoft.com/office/powerpoint/2010/main" val="2794417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Emergencies in Athletics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5" y="83276"/>
            <a:ext cx="5165558" cy="66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Athletic Training Today</a:t>
            </a:r>
          </a:p>
          <a:p>
            <a:r>
              <a:rPr lang="en-US" dirty="0"/>
              <a:t>What an Athletic Trainer Can Do for You</a:t>
            </a:r>
          </a:p>
          <a:p>
            <a:r>
              <a:rPr lang="en-US" dirty="0"/>
              <a:t>Emergencies in Athletics </a:t>
            </a:r>
          </a:p>
          <a:p>
            <a:r>
              <a:rPr lang="en-US" dirty="0"/>
              <a:t>Implementing Health and Safety Laws in Athletics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Health and Safety Laws in Athletics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429500"/>
            <a:ext cx="7315200" cy="5882288"/>
          </a:xfrm>
        </p:spPr>
        <p:txBody>
          <a:bodyPr/>
          <a:lstStyle/>
          <a:p>
            <a:r>
              <a:rPr lang="en-US" dirty="0"/>
              <a:t>Current Rules Governing Youth Safety and Safety Education </a:t>
            </a:r>
          </a:p>
          <a:p>
            <a:pPr lvl="1"/>
            <a:r>
              <a:rPr lang="en-US" dirty="0"/>
              <a:t>California Education Code 49475 (AB 2127)</a:t>
            </a:r>
          </a:p>
          <a:p>
            <a:pPr lvl="2"/>
            <a:r>
              <a:rPr lang="en-US" sz="1200" dirty="0"/>
              <a:t>2 full contact practices/week, 90 min/practice</a:t>
            </a:r>
          </a:p>
          <a:p>
            <a:pPr lvl="2"/>
            <a:r>
              <a:rPr lang="en-US" sz="1200" dirty="0"/>
              <a:t>No full contact out of season and team camps = practice</a:t>
            </a:r>
          </a:p>
          <a:p>
            <a:pPr lvl="2"/>
            <a:r>
              <a:rPr lang="en-US" sz="1200" dirty="0"/>
              <a:t>Athletes suspected of having concussion removed from contest/rest of activity</a:t>
            </a:r>
          </a:p>
          <a:p>
            <a:pPr lvl="2"/>
            <a:r>
              <a:rPr lang="en-US" sz="1200" dirty="0"/>
              <a:t>May resume activity only after clearance by “licensed health care provider trained in management of concussions”</a:t>
            </a:r>
          </a:p>
          <a:p>
            <a:pPr lvl="2"/>
            <a:r>
              <a:rPr lang="en-US" sz="1200" dirty="0"/>
              <a:t>Athlete must complete graduated RTP before full release</a:t>
            </a:r>
          </a:p>
          <a:p>
            <a:pPr lvl="2"/>
            <a:r>
              <a:rPr lang="en-US" sz="1200" dirty="0"/>
              <a:t>Concussion education sheet signed and returned by athlete and parent/guardian</a:t>
            </a:r>
          </a:p>
          <a:p>
            <a:pPr lvl="1"/>
            <a:r>
              <a:rPr lang="en-US" dirty="0"/>
              <a:t>AB 1639 - Sudden Cardiac Arrest (SCA)</a:t>
            </a:r>
          </a:p>
          <a:p>
            <a:pPr lvl="2"/>
            <a:r>
              <a:rPr lang="en-US" sz="1200" dirty="0"/>
              <a:t>SCA education sheet signed and returned by athlete and parent/guardian</a:t>
            </a:r>
          </a:p>
          <a:p>
            <a:pPr lvl="2"/>
            <a:r>
              <a:rPr lang="en-US" sz="1200" dirty="0"/>
              <a:t>Students suspected of symptoms of SCA or passes out/faints after activity may be removed from activity</a:t>
            </a:r>
          </a:p>
          <a:p>
            <a:pPr lvl="2"/>
            <a:r>
              <a:rPr lang="en-US" sz="1200" dirty="0"/>
              <a:t>Student may not return until cleared  by physician, NP, PA in accordance with standardized practice procedures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49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Health and Safety Laws in Athletics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AB 2007 Youth Athletics and Concussions</a:t>
            </a:r>
          </a:p>
          <a:p>
            <a:pPr lvl="2"/>
            <a:r>
              <a:rPr lang="en-US" dirty="0"/>
              <a:t>Mandates many of the same provisions as AB 2127 youth sports</a:t>
            </a:r>
          </a:p>
          <a:p>
            <a:pPr lvl="1"/>
            <a:r>
              <a:rPr lang="en-US" dirty="0"/>
              <a:t>HR 921/689: Sports Medicine Licensure Clarity Act</a:t>
            </a:r>
          </a:p>
          <a:p>
            <a:pPr lvl="2"/>
            <a:r>
              <a:rPr lang="en-US" dirty="0"/>
              <a:t>Allows for Athletic Trainers travelling with teams across state lines to be able to provide care to the athletes on their teams.</a:t>
            </a:r>
          </a:p>
        </p:txBody>
      </p:sp>
    </p:spTree>
    <p:extLst>
      <p:ext uri="{BB962C8B-B14F-4D97-AF65-F5344CB8AC3E}">
        <p14:creationId xmlns:p14="http://schemas.microsoft.com/office/powerpoint/2010/main" val="80446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Health and Safety Laws in Athletics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429500"/>
            <a:ext cx="7315200" cy="6218418"/>
          </a:xfrm>
        </p:spPr>
        <p:txBody>
          <a:bodyPr>
            <a:normAutofit/>
          </a:bodyPr>
          <a:lstStyle/>
          <a:p>
            <a:r>
              <a:rPr lang="en-US" b="1" dirty="0"/>
              <a:t>HR 112/ S 83: Secondary School Student Athletes’ Bill of Rights</a:t>
            </a:r>
          </a:p>
          <a:p>
            <a:pPr lvl="1"/>
            <a:r>
              <a:rPr lang="en-US" dirty="0"/>
              <a:t>Whereas the Secondary School Student Athletes’ Bill of Rights sets forth that secondary school student athletes have the right to:</a:t>
            </a:r>
          </a:p>
          <a:p>
            <a:pPr lvl="2"/>
            <a:r>
              <a:rPr lang="en-US" dirty="0"/>
              <a:t>Be coached by individuals who are well-trained in sport-specific safety and to be monitored by athletic health care team members;</a:t>
            </a:r>
          </a:p>
          <a:p>
            <a:pPr lvl="2"/>
            <a:r>
              <a:rPr lang="en-US" dirty="0"/>
              <a:t>Quality, regular pre-participation examinations and each athlete has the right to participate under a comprehensive concussion management plan;</a:t>
            </a:r>
          </a:p>
          <a:p>
            <a:pPr lvl="2"/>
            <a:r>
              <a:rPr lang="en-US" dirty="0"/>
              <a:t>Participate in sporting activities on safe, clean playing surfaces, in both indoor and outdoor facilities;</a:t>
            </a:r>
          </a:p>
        </p:txBody>
      </p:sp>
    </p:spTree>
    <p:extLst>
      <p:ext uri="{BB962C8B-B14F-4D97-AF65-F5344CB8AC3E}">
        <p14:creationId xmlns:p14="http://schemas.microsoft.com/office/powerpoint/2010/main" val="95821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Health and Safety Laws in Athletics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HR 112/ S 83: Secondary School Student Athletes’ Bill of Rights</a:t>
            </a:r>
          </a:p>
          <a:p>
            <a:pPr lvl="1"/>
            <a:r>
              <a:rPr lang="en-US" dirty="0"/>
              <a:t>Whereas the Secondary School Student Athletes’ Bill of Rights sets forth that secondary school student athletes have the right to:</a:t>
            </a:r>
          </a:p>
          <a:p>
            <a:pPr lvl="2"/>
            <a:r>
              <a:rPr lang="en-US" dirty="0"/>
              <a:t>Utilize equipment and uniforms that are safe, fitted appropriately, and routinely maintained, and to appropriate personnel trained in proper removal of equipment in case of injury;</a:t>
            </a:r>
          </a:p>
          <a:p>
            <a:pPr lvl="2"/>
            <a:r>
              <a:rPr lang="en-US" dirty="0"/>
              <a:t>Participate safely in all environmental conditions where play follows approved guidelines and medical policies and procedures, with a hydration plan in place;</a:t>
            </a:r>
          </a:p>
          <a:p>
            <a:pPr lvl="2"/>
            <a:r>
              <a:rPr lang="en-US" dirty="0"/>
              <a:t>A safe playing environment with venue-specific emergency action plans that are coordinated by the athletic health care team and regularly rehearsed with local emergency personnel;</a:t>
            </a:r>
          </a:p>
          <a:p>
            <a:pPr lvl="2"/>
            <a:r>
              <a:rPr lang="en-US" dirty="0"/>
              <a:t>Privacy of health information and proper referral for medical, psychosocial, and nutritional counseling;</a:t>
            </a:r>
          </a:p>
        </p:txBody>
      </p:sp>
    </p:spTree>
    <p:extLst>
      <p:ext uri="{BB962C8B-B14F-4D97-AF65-F5344CB8AC3E}">
        <p14:creationId xmlns:p14="http://schemas.microsoft.com/office/powerpoint/2010/main" val="90597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Health </a:t>
            </a:r>
            <a:r>
              <a:rPr lang="en-US"/>
              <a:t>and Safety Laws in Athletics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HR 112/ S 83: Secondary School Student Athletes’ Bill of Rights</a:t>
            </a:r>
          </a:p>
          <a:p>
            <a:pPr lvl="1"/>
            <a:r>
              <a:rPr lang="en-US" dirty="0"/>
              <a:t>Whereas the Secondary School Student Athletes’ Bill of Rights sets forth that secondary school student athletes have the right to:</a:t>
            </a:r>
          </a:p>
          <a:p>
            <a:pPr lvl="2"/>
            <a:r>
              <a:rPr lang="en-US" dirty="0"/>
              <a:t>Participate in a culture that finds “playing through pain” unacceptable unless there has been a medical assessment;</a:t>
            </a:r>
          </a:p>
          <a:p>
            <a:pPr lvl="2"/>
            <a:r>
              <a:rPr lang="en-US" dirty="0"/>
              <a:t>Immediate, on-site injury assessments with decisions made by qualified sports medicine professionals </a:t>
            </a:r>
          </a:p>
          <a:p>
            <a:pPr lvl="2"/>
            <a:r>
              <a:rPr lang="en-US" dirty="0"/>
              <a:t>Along with their parents, the latest information about the benefits and potential risks of participation in competitive sports, including access to statistics on fatalities and catastrophic injuries to youth athletes; and</a:t>
            </a:r>
          </a:p>
          <a:p>
            <a:pPr lvl="2"/>
            <a:r>
              <a:rPr lang="en-US" dirty="0"/>
              <a:t>Whereas the Secondary School Student Athletes’ Bill of Rights, which sets forth goals and ideals to improve the health, well-being, and athletic experience of secondary school students, can serve as a valuable resource to reduce injury, promote athlete safety, and encourage well-being </a:t>
            </a:r>
          </a:p>
        </p:txBody>
      </p:sp>
    </p:spTree>
    <p:extLst>
      <p:ext uri="{BB962C8B-B14F-4D97-AF65-F5344CB8AC3E}">
        <p14:creationId xmlns:p14="http://schemas.microsoft.com/office/powerpoint/2010/main" val="15844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Health and Safety Laws in Athletics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429500"/>
            <a:ext cx="7315200" cy="6218418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Concussions 101 - A Review for Athletics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74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Health and Safety Laws in Athletics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57213"/>
            <a:ext cx="7315200" cy="5800725"/>
          </a:xfrm>
        </p:spPr>
        <p:txBody>
          <a:bodyPr/>
          <a:lstStyle/>
          <a:p>
            <a:r>
              <a:rPr lang="en-US" dirty="0"/>
              <a:t>Importance of School Administration’s Knowledge of Concussions</a:t>
            </a:r>
          </a:p>
          <a:p>
            <a:pPr lvl="1"/>
            <a:r>
              <a:rPr lang="en-US" sz="1400" dirty="0"/>
              <a:t>The Principal has been identified as a main key player in assisting students with concussion injuries</a:t>
            </a:r>
          </a:p>
          <a:p>
            <a:pPr lvl="1"/>
            <a:r>
              <a:rPr lang="en-US" sz="1400" dirty="0"/>
              <a:t>What is the schools response plan to assist students with concussion injuries?</a:t>
            </a:r>
          </a:p>
          <a:p>
            <a:pPr lvl="1"/>
            <a:r>
              <a:rPr lang="en-US" sz="1400" dirty="0"/>
              <a:t>Who is the point person to be the advocate for the injured athlete at your school?</a:t>
            </a:r>
          </a:p>
          <a:p>
            <a:pPr lvl="1"/>
            <a:r>
              <a:rPr lang="en-US" sz="1400" dirty="0"/>
              <a:t>Who makes up your intervention team?</a:t>
            </a:r>
            <a:endParaRPr lang="en-US" dirty="0"/>
          </a:p>
          <a:p>
            <a:r>
              <a:rPr lang="en-US" dirty="0"/>
              <a:t>“Return to Learn” vs. “Return to Play”</a:t>
            </a:r>
          </a:p>
          <a:p>
            <a:pPr lvl="1"/>
            <a:r>
              <a:rPr lang="en-US" sz="1400" dirty="0"/>
              <a:t>Each case will be different</a:t>
            </a:r>
          </a:p>
          <a:p>
            <a:pPr lvl="1"/>
            <a:r>
              <a:rPr lang="en-US" sz="1400" dirty="0"/>
              <a:t>RTL starts from day 1 post injury – Can the student tolerate a full day of school?</a:t>
            </a:r>
          </a:p>
          <a:p>
            <a:pPr lvl="1"/>
            <a:r>
              <a:rPr lang="en-US" sz="1400" dirty="0"/>
              <a:t>What are physician recommended adjustments?</a:t>
            </a:r>
          </a:p>
          <a:p>
            <a:pPr lvl="2"/>
            <a:r>
              <a:rPr lang="en-US" sz="1400" dirty="0"/>
              <a:t>Can the student continue/tolerate adjusted association w/ team activities</a:t>
            </a:r>
          </a:p>
          <a:p>
            <a:pPr lvl="1"/>
            <a:r>
              <a:rPr lang="en-US" sz="1400" dirty="0"/>
              <a:t>What will be the plan for management of students school day, week, month</a:t>
            </a:r>
          </a:p>
          <a:p>
            <a:pPr lvl="1"/>
            <a:r>
              <a:rPr lang="en-US" sz="1400" dirty="0"/>
              <a:t>Once student able to tolerate a full school day, they may proceed to RTP</a:t>
            </a:r>
          </a:p>
          <a:p>
            <a:pPr lvl="1"/>
            <a:r>
              <a:rPr lang="en-US" sz="1400" dirty="0"/>
              <a:t>RTP is hopefully going to be much shorter in duration as long as RTL is managed correctly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72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491" y="1537854"/>
            <a:ext cx="8271164" cy="34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Training 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Athletic Trainer 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Clinical Skills </a:t>
            </a:r>
          </a:p>
          <a:p>
            <a:pPr lvl="2"/>
            <a:r>
              <a:rPr lang="en-US" dirty="0">
                <a:hlinkClick r:id="rId3"/>
              </a:rPr>
              <a:t>www.bocatc.org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www.nata.org</a:t>
            </a:r>
            <a:r>
              <a:rPr lang="en-US" dirty="0"/>
              <a:t> </a:t>
            </a:r>
          </a:p>
          <a:p>
            <a:r>
              <a:rPr lang="en-US" dirty="0"/>
              <a:t>Nationally vs. in California</a:t>
            </a:r>
          </a:p>
          <a:p>
            <a:pPr lvl="1"/>
            <a:r>
              <a:rPr lang="en-US" dirty="0"/>
              <a:t>Regulation</a:t>
            </a:r>
          </a:p>
          <a:p>
            <a:pPr lvl="1"/>
            <a:r>
              <a:rPr lang="en-US" dirty="0"/>
              <a:t>Advocacy  </a:t>
            </a:r>
          </a:p>
          <a:p>
            <a:pPr lvl="2"/>
            <a:r>
              <a:rPr lang="en-US" dirty="0">
                <a:hlinkClick r:id="rId5"/>
              </a:rPr>
              <a:t>www.ca-at.org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hlinkClick r:id="rId6"/>
              </a:rPr>
              <a:t>www.Atyourownrisk.org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347242"/>
            <a:ext cx="4300627" cy="17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Training Today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numCol="1" anchor="t">
            <a:normAutofit/>
          </a:bodyPr>
          <a:lstStyle/>
          <a:p>
            <a:r>
              <a:rPr lang="en-US" dirty="0"/>
              <a:t>Jack of All Trades</a:t>
            </a:r>
          </a:p>
          <a:p>
            <a:r>
              <a:rPr lang="en-US" dirty="0"/>
              <a:t>First to arrive, last to leave</a:t>
            </a:r>
          </a:p>
          <a:p>
            <a:r>
              <a:rPr lang="en-US" dirty="0"/>
              <a:t>Coach/Team Member</a:t>
            </a:r>
          </a:p>
          <a:p>
            <a:r>
              <a:rPr lang="en-US" dirty="0"/>
              <a:t>Ankle Taper</a:t>
            </a:r>
          </a:p>
          <a:p>
            <a:r>
              <a:rPr lang="en-US" dirty="0"/>
              <a:t>Student Athletic Trainers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Ways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anchor="t"/>
          <a:lstStyle/>
          <a:p>
            <a:r>
              <a:rPr lang="en-US" dirty="0"/>
              <a:t>Primary Care Provider</a:t>
            </a:r>
          </a:p>
          <a:p>
            <a:r>
              <a:rPr lang="en-US" dirty="0"/>
              <a:t>Valuable healthcare resource </a:t>
            </a:r>
          </a:p>
          <a:p>
            <a:r>
              <a:rPr lang="en-US" dirty="0"/>
              <a:t>Advocate for the patient</a:t>
            </a:r>
          </a:p>
          <a:p>
            <a:r>
              <a:rPr lang="en-US" dirty="0"/>
              <a:t>Expert in prevention, treatment, and rehabilitation of injuries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72" y="4331434"/>
            <a:ext cx="3322320" cy="18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3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Training 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25 California student athletes have died since 2010*</a:t>
            </a:r>
          </a:p>
          <a:p>
            <a:pPr lvl="1"/>
            <a:r>
              <a:rPr lang="en-US" dirty="0"/>
              <a:t>8 Football</a:t>
            </a:r>
          </a:p>
          <a:p>
            <a:pPr lvl="1"/>
            <a:r>
              <a:rPr lang="en-US" dirty="0"/>
              <a:t>4 Basketball</a:t>
            </a:r>
          </a:p>
          <a:p>
            <a:pPr lvl="1"/>
            <a:r>
              <a:rPr lang="en-US" dirty="0"/>
              <a:t>3 PE </a:t>
            </a:r>
          </a:p>
          <a:p>
            <a:pPr lvl="1"/>
            <a:r>
              <a:rPr lang="en-US" dirty="0"/>
              <a:t>3 Soccer</a:t>
            </a:r>
          </a:p>
          <a:p>
            <a:pPr lvl="1"/>
            <a:r>
              <a:rPr lang="en-US" dirty="0"/>
              <a:t>2 Cheerleading</a:t>
            </a:r>
          </a:p>
          <a:p>
            <a:pPr lvl="1"/>
            <a:r>
              <a:rPr lang="en-US" dirty="0"/>
              <a:t>2 Swim/Water</a:t>
            </a:r>
          </a:p>
          <a:p>
            <a:pPr lvl="1"/>
            <a:r>
              <a:rPr lang="en-US" dirty="0"/>
              <a:t>2 Other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45" y="6442364"/>
            <a:ext cx="7105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*Data taken from media sources and compiled by the California Athletic Trainers’ Association  </a:t>
            </a:r>
          </a:p>
        </p:txBody>
      </p:sp>
    </p:spTree>
    <p:extLst>
      <p:ext uri="{BB962C8B-B14F-4D97-AF65-F5344CB8AC3E}">
        <p14:creationId xmlns:p14="http://schemas.microsoft.com/office/powerpoint/2010/main" val="183715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Training Today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of Participating in High School Sports*</a:t>
            </a:r>
          </a:p>
          <a:p>
            <a:pPr lvl="1"/>
            <a:r>
              <a:rPr lang="en-US" dirty="0"/>
              <a:t>High School students who play sports are less likely to drop out</a:t>
            </a:r>
          </a:p>
          <a:p>
            <a:pPr lvl="1"/>
            <a:r>
              <a:rPr lang="en-US" dirty="0"/>
              <a:t>Former student athletes tend to earn significantly higher incomes than those who did not play sports </a:t>
            </a:r>
          </a:p>
          <a:p>
            <a:pPr lvl="1"/>
            <a:r>
              <a:rPr lang="en-US" dirty="0"/>
              <a:t>Physically active children are 15% more likely to attend college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919" y="6331527"/>
            <a:ext cx="598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*http://</a:t>
            </a:r>
            <a:r>
              <a:rPr lang="en-US" sz="1400" i="1" dirty="0" err="1"/>
              <a:t>www.atyourownrisk.org</a:t>
            </a:r>
            <a:r>
              <a:rPr lang="en-US" sz="1400" i="1" dirty="0"/>
              <a:t>/</a:t>
            </a:r>
            <a:r>
              <a:rPr lang="en-US" sz="1400" i="1" dirty="0" err="1"/>
              <a:t>wp</a:t>
            </a:r>
            <a:r>
              <a:rPr lang="en-US" sz="1400" i="1" dirty="0"/>
              <a:t>-content/uploads/2016/05/</a:t>
            </a:r>
            <a:r>
              <a:rPr lang="en-US" sz="1400" i="1" dirty="0" err="1"/>
              <a:t>infographics.pdf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0806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Training 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Risks of Participating in High School Sports*</a:t>
            </a:r>
          </a:p>
          <a:p>
            <a:pPr lvl="1"/>
            <a:r>
              <a:rPr lang="en-US" dirty="0"/>
              <a:t>Secondary school athletic population leads the nation in sports-related deaths</a:t>
            </a:r>
          </a:p>
          <a:p>
            <a:pPr lvl="1"/>
            <a:r>
              <a:rPr lang="en-US" dirty="0"/>
              <a:t>15 to 17 year olds experience the highest rate of sports-related emergency room visits</a:t>
            </a:r>
          </a:p>
          <a:p>
            <a:pPr lvl="1"/>
            <a:r>
              <a:rPr lang="en-US" dirty="0"/>
              <a:t>Concussion rates have increased</a:t>
            </a:r>
          </a:p>
          <a:p>
            <a:pPr lvl="1"/>
            <a:r>
              <a:rPr lang="en-US" dirty="0"/>
              <a:t>90% of athletes have been injured playing a sport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919" y="6317673"/>
            <a:ext cx="581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*http://</a:t>
            </a:r>
            <a:r>
              <a:rPr lang="en-US" sz="1400" i="1" dirty="0" err="1"/>
              <a:t>www.atyourownrisk.org</a:t>
            </a:r>
            <a:r>
              <a:rPr lang="en-US" sz="1400" i="1" dirty="0"/>
              <a:t>/</a:t>
            </a:r>
            <a:r>
              <a:rPr lang="en-US" sz="1400" i="1" dirty="0" err="1"/>
              <a:t>wp</a:t>
            </a:r>
            <a:r>
              <a:rPr lang="en-US" sz="1400" i="1" dirty="0"/>
              <a:t>-content/uploads/2016/05/</a:t>
            </a:r>
            <a:r>
              <a:rPr lang="en-US" sz="1400" i="1" dirty="0" err="1"/>
              <a:t>infographics.pdf</a:t>
            </a:r>
            <a:endParaRPr lang="en-US" sz="1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Training Today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-13471"/>
            <a:ext cx="5400675" cy="6989111"/>
          </a:xfrm>
        </p:spPr>
      </p:pic>
      <p:sp>
        <p:nvSpPr>
          <p:cNvPr id="5" name="TextBox 4"/>
          <p:cNvSpPr txBox="1"/>
          <p:nvPr/>
        </p:nvSpPr>
        <p:spPr>
          <a:xfrm>
            <a:off x="9301162" y="1528762"/>
            <a:ext cx="2300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“At this critical time, there needs to be an increased commitment by our member schools to provide the essential services that our student-athletes need when it comes to the prevention and care of athletic injuries.” </a:t>
            </a:r>
          </a:p>
          <a:p>
            <a:endParaRPr lang="en-US" dirty="0"/>
          </a:p>
          <a:p>
            <a:r>
              <a:rPr lang="en-US" dirty="0"/>
              <a:t>-Rob </a:t>
            </a:r>
            <a:r>
              <a:rPr lang="en-US" dirty="0" err="1"/>
              <a:t>Wigod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8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Training Today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"/>
            <a:ext cx="51511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717280" y="2466108"/>
            <a:ext cx="2518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http://www.nata.org/sites/default/files/funding_appropriate_medical_care_in_the_secondary_school.pdf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95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881</TotalTime>
  <Words>1456</Words>
  <Application>Microsoft Office PowerPoint</Application>
  <PresentationFormat>Widescreen</PresentationFormat>
  <Paragraphs>211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Corbel</vt:lpstr>
      <vt:lpstr>Wingdings 2</vt:lpstr>
      <vt:lpstr>Frame</vt:lpstr>
      <vt:lpstr>Current Trends in Athletic Training </vt:lpstr>
      <vt:lpstr>Introduction </vt:lpstr>
      <vt:lpstr>Athletic Training Today </vt:lpstr>
      <vt:lpstr>Athletic Training Today </vt:lpstr>
      <vt:lpstr>Athletic Training Today </vt:lpstr>
      <vt:lpstr>Athletic Training Today </vt:lpstr>
      <vt:lpstr>Athletic Training Today </vt:lpstr>
      <vt:lpstr>Athletic Training Today </vt:lpstr>
      <vt:lpstr>Athletic Training Today </vt:lpstr>
      <vt:lpstr>Athletic Training Today</vt:lpstr>
      <vt:lpstr>What an AT Can Do For You </vt:lpstr>
      <vt:lpstr>What an AT Can Do For You </vt:lpstr>
      <vt:lpstr>Emergencies in Athletics </vt:lpstr>
      <vt:lpstr>Emergencies in Athletics </vt:lpstr>
      <vt:lpstr>Emergencies in Athletics </vt:lpstr>
      <vt:lpstr>Emergencies in Athletics </vt:lpstr>
      <vt:lpstr>Emergencies in Athletics </vt:lpstr>
      <vt:lpstr>Emergencies in Athletics </vt:lpstr>
      <vt:lpstr>Emergencies in Athletics </vt:lpstr>
      <vt:lpstr>Implementing Health and Safety Laws in Athletics </vt:lpstr>
      <vt:lpstr>Implementing Health and Safety Laws in Athletics </vt:lpstr>
      <vt:lpstr>Implementing Health and Safety Laws in Athletics </vt:lpstr>
      <vt:lpstr>Implementing Health and Safety Laws in Athletics </vt:lpstr>
      <vt:lpstr>Implementing Health and Safety Laws in Athletics </vt:lpstr>
      <vt:lpstr>Implementing Health and Safety Laws in Athletics </vt:lpstr>
      <vt:lpstr>Implementing Health and Safety Laws in Athletics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Trends in Athletic Training</dc:title>
  <dc:creator>Heather Harvey</dc:creator>
  <cp:lastModifiedBy>Glenn Martinez</cp:lastModifiedBy>
  <cp:revision>68</cp:revision>
  <dcterms:created xsi:type="dcterms:W3CDTF">2016-10-14T18:20:43Z</dcterms:created>
  <dcterms:modified xsi:type="dcterms:W3CDTF">2016-10-19T15:21:09Z</dcterms:modified>
</cp:coreProperties>
</file>