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5143500" type="screen16x9"/>
  <p:notesSz cx="6858000" cy="9144000"/>
  <p:embeddedFontLst>
    <p:embeddedFont>
      <p:font typeface="Nunito" panose="020B0604020202020204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4" name="Shape 14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Shape 1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Shape 19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Shape 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6" name="Shape 26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Shape 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0" name="Shape 30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Shape 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11" name="Shape 1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Shape 1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Shape 1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9" name="Shape 39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Shape 4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3" name="Shape 4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Shape 4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0" name="Shape 80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Shape 8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4" name="Shape 8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5" name="Shape 85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Shape 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9" name="Shape 89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Shape 9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200"/>
            </a:lvl1pPr>
            <a:lvl2pPr lvl="1" algn="ctr">
              <a:spcBef>
                <a:spcPts val="0"/>
              </a:spcBef>
              <a:buSzPct val="100000"/>
              <a:defRPr sz="3200"/>
            </a:lvl2pPr>
            <a:lvl3pPr lvl="2" algn="ctr">
              <a:spcBef>
                <a:spcPts val="0"/>
              </a:spcBef>
              <a:buSzPct val="100000"/>
              <a:defRPr sz="3200"/>
            </a:lvl3pPr>
            <a:lvl4pPr lvl="3" algn="ctr">
              <a:spcBef>
                <a:spcPts val="0"/>
              </a:spcBef>
              <a:buSzPct val="100000"/>
              <a:defRPr sz="3200"/>
            </a:lvl4pPr>
            <a:lvl5pPr lvl="4" algn="ctr">
              <a:spcBef>
                <a:spcPts val="0"/>
              </a:spcBef>
              <a:buSzPct val="100000"/>
              <a:defRPr sz="3200"/>
            </a:lvl5pPr>
            <a:lvl6pPr lvl="5" algn="ctr">
              <a:spcBef>
                <a:spcPts val="0"/>
              </a:spcBef>
              <a:buSzPct val="100000"/>
              <a:defRPr sz="3200"/>
            </a:lvl6pPr>
            <a:lvl7pPr lvl="6" algn="ctr">
              <a:spcBef>
                <a:spcPts val="0"/>
              </a:spcBef>
              <a:buSzPct val="100000"/>
              <a:defRPr sz="3200"/>
            </a:lvl7pPr>
            <a:lvl8pPr lvl="7" algn="ctr">
              <a:spcBef>
                <a:spcPts val="0"/>
              </a:spcBef>
              <a:buSzPct val="100000"/>
              <a:defRPr sz="3200"/>
            </a:lvl8pPr>
            <a:lvl9pPr lvl="8"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lang="en" sz="1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gif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nMzQIIMHNZ7KjApQf71TAJHoubybNt2SioOdSkSKWUs/edit?usp=sharin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hyperlink" Target="https://docs.google.com/document/d/1-fbW7wMX9E3-NRxMkpcsvqFeuiMBiv1fzE5lTN68AFY/edit?usp=sharin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26.jpg"/><Relationship Id="rId3" Type="http://schemas.openxmlformats.org/officeDocument/2006/relationships/image" Target="../media/image2.png"/><Relationship Id="rId7" Type="http://schemas.openxmlformats.org/officeDocument/2006/relationships/image" Target="../media/image20.jpg"/><Relationship Id="rId12" Type="http://schemas.openxmlformats.org/officeDocument/2006/relationships/image" Target="../media/image2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11" Type="http://schemas.openxmlformats.org/officeDocument/2006/relationships/image" Target="../media/image24.jpg"/><Relationship Id="rId5" Type="http://schemas.openxmlformats.org/officeDocument/2006/relationships/image" Target="../media/image18.jpg"/><Relationship Id="rId10" Type="http://schemas.openxmlformats.org/officeDocument/2006/relationships/image" Target="../media/image23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ocw-oD2pgo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fTtHV_73Kg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jtibbels@rusd.k12.ca.us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ocs.google.com/presentation/d/1X_OZJ0iTA1DRejcKYSeNa2Z-E6r3GOCnhVaKLRux0bs" TargetMode="External"/><Relationship Id="rId4" Type="http://schemas.openxmlformats.org/officeDocument/2006/relationships/hyperlink" Target="mailto:n.kosik@bonita.k12.ca.u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rive.google.com/file/d/0BwTgT4AJF_glaFI2VUxQb1c2MHc/view?usp=sharing" TargetMode="External"/><Relationship Id="rId4" Type="http://schemas.openxmlformats.org/officeDocument/2006/relationships/hyperlink" Target="https://docs.google.com/document/d/121K53wsR-DbxuKnmnSVclfj2B0L_TGyMt3Sz0Oq50gY/edit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ctrTitle"/>
          </p:nvPr>
        </p:nvSpPr>
        <p:spPr>
          <a:xfrm>
            <a:off x="598100" y="1113402"/>
            <a:ext cx="8222100" cy="1500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/>
              <a:t>League Sportsmanship Symposiums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subTitle" idx="1"/>
          </p:nvPr>
        </p:nvSpPr>
        <p:spPr>
          <a:xfrm>
            <a:off x="598100" y="3088411"/>
            <a:ext cx="8222100" cy="83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134F5C"/>
                </a:solidFill>
              </a:rPr>
              <a:t>John Tibbels- Ramona High School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134F5C"/>
                </a:solidFill>
              </a:rPr>
              <a:t>Nicki Kosik- San Dimas High School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What?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819150" y="1494400"/>
            <a:ext cx="7505700" cy="321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06400" rtl="0">
              <a:spcBef>
                <a:spcPts val="0"/>
              </a:spcBef>
              <a:buSzPct val="100000"/>
              <a:buFont typeface="Arial"/>
            </a:pPr>
            <a:r>
              <a:rPr lang="en" sz="2800" b="1">
                <a:latin typeface="Arial"/>
                <a:ea typeface="Arial"/>
                <a:cs typeface="Arial"/>
                <a:sym typeface="Arial"/>
              </a:rPr>
              <a:t>Relevant Speakers</a:t>
            </a:r>
          </a:p>
          <a:p>
            <a:pPr marL="457200" lvl="0" indent="-406400" rtl="0">
              <a:spcBef>
                <a:spcPts val="0"/>
              </a:spcBef>
              <a:buSzPct val="100000"/>
              <a:buFont typeface="Arial"/>
            </a:pPr>
            <a:r>
              <a:rPr lang="en" sz="2800" b="1">
                <a:latin typeface="Arial"/>
                <a:ea typeface="Arial"/>
                <a:cs typeface="Arial"/>
                <a:sym typeface="Arial"/>
              </a:rPr>
              <a:t>Discussion in small groups- What is Sportsmanship?</a:t>
            </a:r>
          </a:p>
          <a:p>
            <a:pPr marL="457200" lvl="0" indent="-406400" rtl="0">
              <a:spcBef>
                <a:spcPts val="0"/>
              </a:spcBef>
              <a:buSzPct val="100000"/>
              <a:buFont typeface="Arial"/>
            </a:pPr>
            <a:r>
              <a:rPr lang="en" sz="2800" b="1">
                <a:latin typeface="Arial"/>
                <a:ea typeface="Arial"/>
                <a:cs typeface="Arial"/>
                <a:sym typeface="Arial"/>
              </a:rPr>
              <a:t>Sportsmanship Videos</a:t>
            </a:r>
          </a:p>
          <a:p>
            <a:pPr marL="457200" lvl="0" indent="-406400" rtl="0">
              <a:spcBef>
                <a:spcPts val="0"/>
              </a:spcBef>
              <a:buSzPct val="100000"/>
              <a:buFont typeface="Arial"/>
            </a:pPr>
            <a:r>
              <a:rPr lang="en" sz="2800" b="1">
                <a:latin typeface="Arial"/>
                <a:ea typeface="Arial"/>
                <a:cs typeface="Arial"/>
                <a:sym typeface="Arial"/>
              </a:rPr>
              <a:t>Scenarios- Role Play</a:t>
            </a:r>
          </a:p>
          <a:p>
            <a:pPr marL="457200" lvl="0" indent="-406400" rtl="0">
              <a:spcBef>
                <a:spcPts val="0"/>
              </a:spcBef>
              <a:buSzPct val="100000"/>
              <a:buFont typeface="Arial"/>
            </a:pPr>
            <a:r>
              <a:rPr lang="en" sz="2800" b="1">
                <a:latin typeface="Arial"/>
                <a:ea typeface="Arial"/>
                <a:cs typeface="Arial"/>
                <a:sym typeface="Arial"/>
              </a:rPr>
              <a:t>De-Brief and Lunch</a:t>
            </a:r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3275" y="201475"/>
            <a:ext cx="1842600" cy="171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6" name="Shape 196" descr="agend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475" y="239325"/>
            <a:ext cx="8688350" cy="466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3" name="Shape 203" descr="rvl sportsmanship symposium 2016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4250" y="845600"/>
            <a:ext cx="5772928" cy="3247276"/>
          </a:xfrm>
          <a:prstGeom prst="rect">
            <a:avLst/>
          </a:prstGeom>
          <a:noFill/>
          <a:ln w="38100" cap="flat" cmpd="dbl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04" name="Shape 204" descr="sportsmanship seminar 1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775" y="2521700"/>
            <a:ext cx="4208077" cy="2367050"/>
          </a:xfrm>
          <a:prstGeom prst="rect">
            <a:avLst/>
          </a:prstGeom>
          <a:noFill/>
          <a:ln w="9525" cap="flat" cmpd="sng">
            <a:solidFill>
              <a:srgbClr val="8E7CC3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05" name="Shape 205" descr="Rvl sportsmanship symposium 1.jpe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7775" y="349400"/>
            <a:ext cx="4142202" cy="2329974"/>
          </a:xfrm>
          <a:prstGeom prst="rect">
            <a:avLst/>
          </a:prstGeom>
          <a:noFill/>
          <a:ln w="9525" cap="flat" cmpd="sng">
            <a:solidFill>
              <a:srgbClr val="85200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06" name="Shape 206" descr="rvl logo.gif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71797" y="214325"/>
            <a:ext cx="1320025" cy="134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13" name="Shape 213" descr="agenda 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900" y="243275"/>
            <a:ext cx="8711501" cy="46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 descr="rvl logo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8272" y="3469550"/>
            <a:ext cx="1325676" cy="1355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/>
        </p:nvSpPr>
        <p:spPr>
          <a:xfrm>
            <a:off x="164950" y="1256050"/>
            <a:ext cx="7985700" cy="212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1100"/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 i="1"/>
              <a:t>Symposium Questions for small groups 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/>
              <a:t>1.</a:t>
            </a:r>
            <a:r>
              <a:rPr lang="en"/>
              <a:t>  What does Sportsmanship mean to you?  What does it look like in the locker room? At Practice? In the Game? After the Game?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2.  What unsportsmanlike behaviors have you seen as athletes from teammates/opponents?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3.  What unsportsmanlike behaviors have you seen as athletes from adult fans?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4.  What unsportsmanlike behaviors have you seen as athletes from your coach? From the opponent's coach?  From officials?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5.  How does your behavior on the field of play contribute to teammates/opponents behavior? 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6.  How can you as athletes help shape the behavior of the team and opponent before the game, during the game and after the game?</a:t>
            </a:r>
          </a:p>
        </p:txBody>
      </p:sp>
      <p:pic>
        <p:nvPicPr>
          <p:cNvPr id="220" name="Shape 220" descr="rvl logo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6374" y="1256050"/>
            <a:ext cx="1144575" cy="117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/>
        </p:nvSpPr>
        <p:spPr>
          <a:xfrm>
            <a:off x="152400" y="152400"/>
            <a:ext cx="90630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b="1" i="1"/>
          </a:p>
          <a:p>
            <a:pPr lvl="0">
              <a:spcBef>
                <a:spcPts val="0"/>
              </a:spcBef>
              <a:buNone/>
            </a:pPr>
            <a:endParaRPr b="1" i="1"/>
          </a:p>
          <a:p>
            <a:pPr lvl="0">
              <a:spcBef>
                <a:spcPts val="0"/>
              </a:spcBef>
              <a:buNone/>
            </a:pPr>
            <a:endParaRPr sz="1100" b="1"/>
          </a:p>
          <a:p>
            <a:pPr lvl="0">
              <a:spcBef>
                <a:spcPts val="0"/>
              </a:spcBef>
              <a:buNone/>
            </a:pPr>
            <a:endParaRPr b="1" i="1"/>
          </a:p>
          <a:p>
            <a:pPr lvl="0">
              <a:spcBef>
                <a:spcPts val="0"/>
              </a:spcBef>
              <a:buNone/>
            </a:pPr>
            <a:endParaRPr b="1" i="1"/>
          </a:p>
          <a:p>
            <a:pPr lvl="0">
              <a:spcBef>
                <a:spcPts val="0"/>
              </a:spcBef>
              <a:buNone/>
            </a:pPr>
            <a:endParaRPr b="1" i="1"/>
          </a:p>
          <a:p>
            <a:pPr lvl="0">
              <a:spcBef>
                <a:spcPts val="0"/>
              </a:spcBef>
              <a:buNone/>
            </a:pPr>
            <a:endParaRPr b="1" i="1"/>
          </a:p>
          <a:p>
            <a:pPr lvl="0" rtl="0">
              <a:spcBef>
                <a:spcPts val="0"/>
              </a:spcBef>
              <a:buNone/>
            </a:pPr>
            <a:r>
              <a:rPr lang="en" b="1" i="1"/>
              <a:t>CASE STUDY - Basketball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100" b="1"/>
              <a:t>Narrator</a:t>
            </a:r>
            <a:r>
              <a:rPr lang="en" sz="1100"/>
              <a:t>:  Two basketball teams are playing a great game.  The score goes back and forth and back and forth.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100" b="1"/>
              <a:t>Act Out: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100" b="1"/>
              <a:t>Narrator:  </a:t>
            </a:r>
            <a:r>
              <a:rPr lang="en" sz="1100"/>
              <a:t>The Score is tied at the end of regulation 52 to 52 with the visiting team  just missing a layup with 1 second to go in which the visiting Team’s coach thought his player was fouled.  No foul was called on the play. Tie game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100" b="1"/>
              <a:t>Act Out: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 b="1"/>
              <a:t>Narrator: </a:t>
            </a:r>
            <a:r>
              <a:rPr lang="en" sz="1100"/>
              <a:t>The Visiting team coach, after 0:00 on the clock, asks the official for a conference and proceeds to rip him with profanity.  He says he can’t believe there was no foul called: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 b="1"/>
              <a:t>Act out: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 b="1"/>
              <a:t>Narrator:  </a:t>
            </a:r>
            <a:r>
              <a:rPr lang="en" sz="1100"/>
              <a:t>If you are the official, What do you do?  Do you let the coach have some slack because it is a close game?  Do you give him a technical foul for using profanity?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 b="1"/>
              <a:t>Act out:  What do you do?  What is the sportsmanship thing to do?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 b="1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 b="1"/>
              <a:t>Discussion: </a:t>
            </a:r>
          </a:p>
          <a:p>
            <a:pPr lvl="0">
              <a:spcBef>
                <a:spcPts val="0"/>
              </a:spcBef>
              <a:buNone/>
            </a:pPr>
            <a:r>
              <a:rPr lang="en" sz="1100" b="1"/>
              <a:t> </a:t>
            </a:r>
          </a:p>
          <a:p>
            <a:pPr lvl="0" rtl="0">
              <a:spcBef>
                <a:spcPts val="0"/>
              </a:spcBef>
              <a:buNone/>
            </a:pPr>
            <a:endParaRPr sz="1100" b="1"/>
          </a:p>
        </p:txBody>
      </p:sp>
      <p:pic>
        <p:nvPicPr>
          <p:cNvPr id="226" name="Shape 226" descr="rvl logo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1825" y="3216125"/>
            <a:ext cx="1484224" cy="151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Shape 231" descr="scenerio basebal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425" y="291427"/>
            <a:ext cx="6979900" cy="398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 descr="rvl logo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50347" y="2948175"/>
            <a:ext cx="1399399" cy="143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819150" y="1419350"/>
            <a:ext cx="7505700" cy="3177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Groups present their Case studies to the group</a:t>
            </a:r>
          </a:p>
          <a:p>
            <a:pPr lvl="0">
              <a:spcBef>
                <a:spcPts val="0"/>
              </a:spcBef>
              <a:buNone/>
            </a:pP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Athletic Directors vote for the best presentations.  (Winning team receives gift cards)  </a:t>
            </a:r>
          </a:p>
          <a:p>
            <a:pPr lvl="0">
              <a:spcBef>
                <a:spcPts val="0"/>
              </a:spcBef>
              <a:buNone/>
            </a:pP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Debrief with home school/ Lunch</a:t>
            </a:r>
          </a:p>
        </p:txBody>
      </p:sp>
      <p:pic>
        <p:nvPicPr>
          <p:cNvPr id="238" name="Shape 238" descr="rvl logo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6724" y="237475"/>
            <a:ext cx="1280350" cy="130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What?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819150" y="1689700"/>
            <a:ext cx="7505700" cy="3087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7350" rtl="0">
              <a:spcBef>
                <a:spcPts val="0"/>
              </a:spcBef>
              <a:buSzPct val="100000"/>
              <a:buFont typeface="Arial"/>
            </a:pPr>
            <a:r>
              <a:rPr lang="en" sz="2500" b="1">
                <a:latin typeface="Arial"/>
                <a:ea typeface="Arial"/>
                <a:cs typeface="Arial"/>
                <a:sym typeface="Arial"/>
              </a:rPr>
              <a:t>Guest Speakers</a:t>
            </a:r>
          </a:p>
          <a:p>
            <a:pPr marL="457200" lvl="0" indent="-387350" rtl="0">
              <a:spcBef>
                <a:spcPts val="0"/>
              </a:spcBef>
              <a:buSzPct val="100000"/>
              <a:buFont typeface="Arial"/>
            </a:pPr>
            <a:r>
              <a:rPr lang="en" sz="2500" b="1">
                <a:latin typeface="Arial"/>
                <a:ea typeface="Arial"/>
                <a:cs typeface="Arial"/>
                <a:sym typeface="Arial"/>
              </a:rPr>
              <a:t>Ice-Breaker Activities</a:t>
            </a:r>
          </a:p>
          <a:p>
            <a:pPr marL="457200" lvl="0" indent="-387350" rtl="0">
              <a:spcBef>
                <a:spcPts val="0"/>
              </a:spcBef>
              <a:buSzPct val="100000"/>
              <a:buFont typeface="Arial"/>
            </a:pPr>
            <a:r>
              <a:rPr lang="en" sz="2500" b="1">
                <a:latin typeface="Arial"/>
                <a:ea typeface="Arial"/>
                <a:cs typeface="Arial"/>
                <a:sym typeface="Arial"/>
              </a:rPr>
              <a:t>Relay Race Competition</a:t>
            </a:r>
          </a:p>
          <a:p>
            <a:pPr marL="457200" lvl="0" indent="-387350" rtl="0">
              <a:spcBef>
                <a:spcPts val="0"/>
              </a:spcBef>
              <a:buSzPct val="100000"/>
              <a:buFont typeface="Arial"/>
            </a:pPr>
            <a:r>
              <a:rPr lang="en" sz="2500" b="1">
                <a:latin typeface="Arial"/>
                <a:ea typeface="Arial"/>
                <a:cs typeface="Arial"/>
                <a:sym typeface="Arial"/>
              </a:rPr>
              <a:t>Team Building</a:t>
            </a:r>
          </a:p>
          <a:p>
            <a:pPr marL="457200" lvl="0" indent="-387350" rtl="0">
              <a:spcBef>
                <a:spcPts val="0"/>
              </a:spcBef>
              <a:buSzPct val="100000"/>
              <a:buFont typeface="Arial"/>
            </a:pPr>
            <a:r>
              <a:rPr lang="en" sz="2500" b="1">
                <a:latin typeface="Arial"/>
                <a:ea typeface="Arial"/>
                <a:cs typeface="Arial"/>
                <a:sym typeface="Arial"/>
              </a:rPr>
              <a:t>More and Less</a:t>
            </a:r>
          </a:p>
          <a:p>
            <a:pPr marL="457200" lvl="0" indent="-387350" rtl="0">
              <a:spcBef>
                <a:spcPts val="0"/>
              </a:spcBef>
              <a:buSzPct val="100000"/>
              <a:buFont typeface="Arial"/>
            </a:pPr>
            <a:r>
              <a:rPr lang="en" sz="2500" b="1">
                <a:latin typeface="Arial"/>
                <a:ea typeface="Arial"/>
                <a:cs typeface="Arial"/>
                <a:sym typeface="Arial"/>
              </a:rPr>
              <a:t>League Motto/Mission Statement/Banner</a:t>
            </a:r>
          </a:p>
          <a:p>
            <a:pPr marL="457200" lvl="0" indent="-387350" rtl="0">
              <a:spcBef>
                <a:spcPts val="0"/>
              </a:spcBef>
              <a:buSzPct val="100000"/>
              <a:buFont typeface="Arial"/>
            </a:pPr>
            <a:r>
              <a:rPr lang="en" sz="2500" b="1">
                <a:latin typeface="Arial"/>
                <a:ea typeface="Arial"/>
                <a:cs typeface="Arial"/>
                <a:sym typeface="Arial"/>
              </a:rPr>
              <a:t>FOOD!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45" name="Shape 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6900" y="199675"/>
            <a:ext cx="1652001" cy="160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Shape 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025" y="180225"/>
            <a:ext cx="4661699" cy="478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5075" y="180225"/>
            <a:ext cx="4534751" cy="199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1275" y="2086600"/>
            <a:ext cx="4618551" cy="287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819150" y="704950"/>
            <a:ext cx="7505700" cy="3733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 b="1">
                <a:latin typeface="Arial"/>
                <a:ea typeface="Arial"/>
                <a:cs typeface="Arial"/>
                <a:sym typeface="Arial"/>
              </a:rPr>
              <a:t>Why: Why do we do this?</a:t>
            </a:r>
          </a:p>
          <a:p>
            <a:pPr lvl="0">
              <a:spcBef>
                <a:spcPts val="0"/>
              </a:spcBef>
              <a:buNone/>
            </a:pPr>
            <a:r>
              <a:rPr lang="en" sz="2800" b="1">
                <a:latin typeface="Arial"/>
                <a:ea typeface="Arial"/>
                <a:cs typeface="Arial"/>
                <a:sym typeface="Arial"/>
              </a:rPr>
              <a:t>Who: Who gets invited?</a:t>
            </a:r>
          </a:p>
          <a:p>
            <a:pPr lvl="0">
              <a:spcBef>
                <a:spcPts val="0"/>
              </a:spcBef>
              <a:buNone/>
            </a:pPr>
            <a:r>
              <a:rPr lang="en" sz="2800" b="1">
                <a:latin typeface="Arial"/>
                <a:ea typeface="Arial"/>
                <a:cs typeface="Arial"/>
                <a:sym typeface="Arial"/>
              </a:rPr>
              <a:t>What: What happens during the event?</a:t>
            </a:r>
          </a:p>
          <a:p>
            <a:pPr lvl="0">
              <a:spcBef>
                <a:spcPts val="0"/>
              </a:spcBef>
              <a:buNone/>
            </a:pPr>
            <a:r>
              <a:rPr lang="en" sz="2800" b="1">
                <a:latin typeface="Arial"/>
                <a:ea typeface="Arial"/>
                <a:cs typeface="Arial"/>
                <a:sym typeface="Arial"/>
              </a:rPr>
              <a:t>Where: Where can you host it?</a:t>
            </a:r>
          </a:p>
          <a:p>
            <a:pPr lvl="0">
              <a:spcBef>
                <a:spcPts val="0"/>
              </a:spcBef>
              <a:buNone/>
            </a:pPr>
            <a:r>
              <a:rPr lang="en" sz="2800" b="1">
                <a:latin typeface="Arial"/>
                <a:ea typeface="Arial"/>
                <a:cs typeface="Arial"/>
                <a:sym typeface="Arial"/>
              </a:rPr>
              <a:t>When: When is the best time to have this event?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577050" y="742950"/>
            <a:ext cx="61926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b="1" u="sng">
                <a:solidFill>
                  <a:schemeClr val="hlink"/>
                </a:solidFill>
                <a:hlinkClick r:id="rId3"/>
              </a:rPr>
              <a:t>Agenda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 sz="3000" b="1" u="sng">
                <a:solidFill>
                  <a:schemeClr val="hlink"/>
                </a:solidFill>
                <a:hlinkClick r:id="rId4"/>
              </a:rPr>
              <a:t>More and Less</a:t>
            </a:r>
          </a:p>
        </p:txBody>
      </p:sp>
      <p:pic>
        <p:nvPicPr>
          <p:cNvPr id="258" name="Shape 2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66900" y="199675"/>
            <a:ext cx="1652001" cy="160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Where?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  <a:buFont typeface="Arial"/>
            </a:pPr>
            <a:r>
              <a:rPr lang="en" sz="3000" b="1">
                <a:latin typeface="Arial"/>
                <a:ea typeface="Arial"/>
                <a:cs typeface="Arial"/>
                <a:sym typeface="Arial"/>
              </a:rPr>
              <a:t>Rotated to all 6 schools in our league</a:t>
            </a:r>
          </a:p>
          <a:p>
            <a:pPr marL="457200" lvl="0" indent="-419100" rtl="0">
              <a:spcBef>
                <a:spcPts val="0"/>
              </a:spcBef>
              <a:buSzPct val="100000"/>
              <a:buFont typeface="Arial"/>
            </a:pPr>
            <a:r>
              <a:rPr lang="en" sz="3000" b="1">
                <a:latin typeface="Arial"/>
                <a:ea typeface="Arial"/>
                <a:cs typeface="Arial"/>
                <a:sym typeface="Arial"/>
              </a:rPr>
              <a:t>Gymnasiums, Auditoriums, Theatres</a:t>
            </a:r>
          </a:p>
          <a:p>
            <a:pPr marL="457200" lvl="0" indent="-419100" rtl="0">
              <a:spcBef>
                <a:spcPts val="0"/>
              </a:spcBef>
              <a:buSzPct val="100000"/>
              <a:buFont typeface="Arial"/>
            </a:pPr>
            <a:r>
              <a:rPr lang="en" sz="3000" b="1">
                <a:latin typeface="Arial"/>
                <a:ea typeface="Arial"/>
                <a:cs typeface="Arial"/>
                <a:sym typeface="Arial"/>
              </a:rPr>
              <a:t>Classrooms</a:t>
            </a:r>
          </a:p>
        </p:txBody>
      </p:sp>
      <p:pic>
        <p:nvPicPr>
          <p:cNvPr id="265" name="Shape 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3275" y="201475"/>
            <a:ext cx="1842600" cy="171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Where?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819150" y="1689700"/>
            <a:ext cx="7505700" cy="3087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7350" rtl="0">
              <a:spcBef>
                <a:spcPts val="0"/>
              </a:spcBef>
              <a:buSzPct val="100000"/>
              <a:buFont typeface="Arial"/>
            </a:pPr>
            <a:r>
              <a:rPr lang="en" sz="2500" b="1">
                <a:latin typeface="Arial"/>
                <a:ea typeface="Arial"/>
                <a:cs typeface="Arial"/>
                <a:sym typeface="Arial"/>
              </a:rPr>
              <a:t>Gym/ Venue with enough space to accommodate approximately 90 people who are doing activities</a:t>
            </a:r>
          </a:p>
          <a:p>
            <a:pPr marL="457200" lvl="0" indent="-387350" rtl="0">
              <a:spcBef>
                <a:spcPts val="0"/>
              </a:spcBef>
              <a:buSzPct val="100000"/>
              <a:buFont typeface="Arial"/>
            </a:pPr>
            <a:r>
              <a:rPr lang="en" sz="2500" b="1">
                <a:latin typeface="Arial"/>
                <a:ea typeface="Arial"/>
                <a:cs typeface="Arial"/>
                <a:sym typeface="Arial"/>
              </a:rPr>
              <a:t>At the League Coordinator’s school originally, but adults wanted AC (which is always nice)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72" name="Shape 2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6900" y="199675"/>
            <a:ext cx="1652001" cy="160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When?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819150" y="1852550"/>
            <a:ext cx="7505700" cy="2706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  <a:buFont typeface="Arial"/>
            </a:pPr>
            <a:r>
              <a:rPr lang="en" sz="3000" b="1">
                <a:latin typeface="Arial"/>
                <a:ea typeface="Arial"/>
                <a:cs typeface="Arial"/>
                <a:sym typeface="Arial"/>
              </a:rPr>
              <a:t>Some time in October  </a:t>
            </a:r>
          </a:p>
          <a:p>
            <a:pPr marL="457200" lvl="0" indent="-419100" rtl="0">
              <a:spcBef>
                <a:spcPts val="0"/>
              </a:spcBef>
              <a:buSzPct val="100000"/>
              <a:buFont typeface="Arial"/>
            </a:pPr>
            <a:r>
              <a:rPr lang="en" sz="3000" b="1">
                <a:latin typeface="Arial"/>
                <a:ea typeface="Arial"/>
                <a:cs typeface="Arial"/>
                <a:sym typeface="Arial"/>
              </a:rPr>
              <a:t>We try to avoid homecoming week, playoffs if possible</a:t>
            </a:r>
          </a:p>
          <a:p>
            <a:pPr marL="457200" lvl="0" indent="-419100" rtl="0">
              <a:spcBef>
                <a:spcPts val="0"/>
              </a:spcBef>
              <a:buSzPct val="100000"/>
              <a:buFont typeface="Arial"/>
            </a:pPr>
            <a:r>
              <a:rPr lang="en" sz="3000" b="1">
                <a:latin typeface="Arial"/>
                <a:ea typeface="Arial"/>
                <a:cs typeface="Arial"/>
                <a:sym typeface="Arial"/>
              </a:rPr>
              <a:t>Morning- get kids back to class and practice or games</a:t>
            </a:r>
          </a:p>
        </p:txBody>
      </p:sp>
      <p:pic>
        <p:nvPicPr>
          <p:cNvPr id="279" name="Shape 2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3275" y="201475"/>
            <a:ext cx="1842600" cy="171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When?</a:t>
            </a:r>
          </a:p>
        </p:txBody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819150" y="1538975"/>
            <a:ext cx="7505700" cy="328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93700" rtl="0">
              <a:spcBef>
                <a:spcPts val="0"/>
              </a:spcBef>
              <a:buSzPct val="100000"/>
              <a:buFont typeface="Arial"/>
            </a:pPr>
            <a:r>
              <a:rPr lang="en" sz="2600" b="1">
                <a:latin typeface="Arial"/>
                <a:ea typeface="Arial"/>
                <a:cs typeface="Arial"/>
                <a:sym typeface="Arial"/>
              </a:rPr>
              <a:t>Early in the school year so that athletes can utilize what they learn all year</a:t>
            </a:r>
          </a:p>
          <a:p>
            <a:pPr marL="457200" lvl="0" indent="-393700" rtl="0">
              <a:spcBef>
                <a:spcPts val="0"/>
              </a:spcBef>
              <a:buSzPct val="100000"/>
              <a:buFont typeface="Arial"/>
            </a:pPr>
            <a:r>
              <a:rPr lang="en" sz="2600" b="1">
                <a:latin typeface="Arial"/>
                <a:ea typeface="Arial"/>
                <a:cs typeface="Arial"/>
                <a:sym typeface="Arial"/>
              </a:rPr>
              <a:t>Typically last week in September to avoid Homecoming weeks and try to get Rob there</a:t>
            </a:r>
          </a:p>
          <a:p>
            <a:pPr marL="457200" lvl="0" indent="-393700" rtl="0">
              <a:spcBef>
                <a:spcPts val="0"/>
              </a:spcBef>
              <a:buSzPct val="100000"/>
              <a:buFont typeface="Arial"/>
            </a:pPr>
            <a:r>
              <a:rPr lang="en" sz="2600" b="1">
                <a:latin typeface="Arial"/>
                <a:ea typeface="Arial"/>
                <a:cs typeface="Arial"/>
                <a:sym typeface="Arial"/>
              </a:rPr>
              <a:t>Morning time so the athletes can get back for practice and/or games</a:t>
            </a:r>
          </a:p>
          <a:p>
            <a:pPr lvl="0" rtl="0">
              <a:spcBef>
                <a:spcPts val="0"/>
              </a:spcBef>
              <a:buNone/>
            </a:pPr>
            <a:endParaRPr sz="2500" b="1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86" name="Shape 2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7375" y="199675"/>
            <a:ext cx="1531150" cy="148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Shape 291" descr="RVL pledg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4275" y="204113"/>
            <a:ext cx="6075450" cy="473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VVL Mission Statement</a:t>
            </a:r>
          </a:p>
        </p:txBody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551100" y="1689700"/>
            <a:ext cx="8000700" cy="3087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mission of the Valle Vista League is to promote a positive atmosphere, good sportsmanship, and respect toward all teams so that win or lose, we stand as one.</a:t>
            </a:r>
          </a:p>
          <a:p>
            <a:pPr lvl="0" rtl="0">
              <a:spcBef>
                <a:spcPts val="0"/>
              </a:spcBef>
              <a:buNone/>
            </a:pPr>
            <a:endParaRPr sz="2500" b="1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98" name="Shape 2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6900" y="199675"/>
            <a:ext cx="1652001" cy="160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Picture Proof</a:t>
            </a:r>
          </a:p>
        </p:txBody>
      </p:sp>
      <p:pic>
        <p:nvPicPr>
          <p:cNvPr id="304" name="Shape 3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3275" y="201475"/>
            <a:ext cx="1842600" cy="171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Shape 3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775" y="487975"/>
            <a:ext cx="6661048" cy="3746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Shape 3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6150" y="199675"/>
            <a:ext cx="1566588" cy="151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Shape 311" descr="commissioner speech #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375" y="1617400"/>
            <a:ext cx="3663401" cy="206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 descr="IMG_3259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72775" y="1617400"/>
            <a:ext cx="1887702" cy="251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 descr="IMG_3260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60475" y="1617400"/>
            <a:ext cx="1639557" cy="2186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Shape 314" descr="IMG_3261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46150" y="3165975"/>
            <a:ext cx="1340851" cy="1787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Shape 315" descr="mummy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9375" y="3165975"/>
            <a:ext cx="3178363" cy="178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 descr="Official speech.jp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45500" y="3436000"/>
            <a:ext cx="2698276" cy="151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Shape 317" descr="team building.jp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329875" y="3803500"/>
            <a:ext cx="2044948" cy="115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Shape 318" descr="IMG_3281.JP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09375" y="199675"/>
            <a:ext cx="2463048" cy="1847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Shape 319" descr="all ice breakers.jp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672425" y="199675"/>
            <a:ext cx="4727598" cy="144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Shape 320" descr="IMG_3278.JP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015050" y="1987188"/>
            <a:ext cx="1928724" cy="144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Links</a:t>
            </a:r>
          </a:p>
        </p:txBody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  <a:buFont typeface="Arial"/>
            </a:pPr>
            <a:r>
              <a:rPr lang="en" sz="3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https://www.youtube.com/watch?v=jocw-oD2pgo</a:t>
            </a:r>
            <a:r>
              <a:rPr lang="en" sz="3000"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" sz="3000" b="1">
                <a:latin typeface="Arial"/>
                <a:ea typeface="Arial"/>
                <a:cs typeface="Arial"/>
                <a:sym typeface="Arial"/>
              </a:rPr>
              <a:t>The Homerun- Western Oregon Softball Story</a:t>
            </a:r>
          </a:p>
          <a:p>
            <a:pPr lvl="0" rtl="0">
              <a:spcBef>
                <a:spcPts val="0"/>
              </a:spcBef>
              <a:buNone/>
            </a:pP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Shape 3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3275" y="201475"/>
            <a:ext cx="1842600" cy="171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Why?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819150" y="1933950"/>
            <a:ext cx="7505700" cy="2638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  <a:buFont typeface="Arial"/>
            </a:pPr>
            <a:r>
              <a:rPr lang="en" sz="3000" b="1">
                <a:latin typeface="Arial"/>
                <a:ea typeface="Arial"/>
                <a:cs typeface="Arial"/>
                <a:sym typeface="Arial"/>
              </a:rPr>
              <a:t>Sportsmanship is a Priority in our league</a:t>
            </a:r>
          </a:p>
          <a:p>
            <a:pPr marL="457200" lvl="0" indent="-419100" rtl="0">
              <a:spcBef>
                <a:spcPts val="0"/>
              </a:spcBef>
              <a:buSzPct val="100000"/>
              <a:buFont typeface="Arial"/>
            </a:pPr>
            <a:r>
              <a:rPr lang="en" sz="3000" b="1">
                <a:latin typeface="Arial"/>
                <a:ea typeface="Arial"/>
                <a:cs typeface="Arial"/>
                <a:sym typeface="Arial"/>
              </a:rPr>
              <a:t>Proactive not Reactive</a:t>
            </a:r>
          </a:p>
          <a:p>
            <a:pPr marL="457200" lvl="0" indent="-419100" rtl="0">
              <a:spcBef>
                <a:spcPts val="0"/>
              </a:spcBef>
              <a:buSzPct val="100000"/>
              <a:buFont typeface="Arial"/>
            </a:pPr>
            <a:r>
              <a:rPr lang="en" sz="3000" b="1">
                <a:latin typeface="Arial"/>
                <a:ea typeface="Arial"/>
                <a:cs typeface="Arial"/>
                <a:sym typeface="Arial"/>
              </a:rPr>
              <a:t>Educate the leaders of our sports teams</a:t>
            </a:r>
          </a:p>
        </p:txBody>
      </p:sp>
      <p:pic>
        <p:nvPicPr>
          <p:cNvPr id="141" name="Shape 141" descr="rvl logo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5925" y="258275"/>
            <a:ext cx="1638925" cy="1675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Links</a:t>
            </a:r>
          </a:p>
        </p:txBody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819150" y="1689700"/>
            <a:ext cx="7505700" cy="3087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  <a:buFont typeface="Arial"/>
            </a:pPr>
            <a:r>
              <a:rPr lang="en" sz="3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https://youtu.be/RfTtHV_73Kg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 b="1">
                <a:latin typeface="Arial"/>
                <a:ea typeface="Arial"/>
                <a:cs typeface="Arial"/>
                <a:sym typeface="Arial"/>
              </a:rPr>
              <a:t>Sportsmanship clips in various sports</a:t>
            </a:r>
          </a:p>
        </p:txBody>
      </p:sp>
      <p:pic>
        <p:nvPicPr>
          <p:cNvPr id="334" name="Shape 3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6900" y="199675"/>
            <a:ext cx="1652001" cy="160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Shape 339" descr="scenerio footbal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652" y="274475"/>
            <a:ext cx="7009500" cy="402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Shape 340" descr="rvl logo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5922" y="2890425"/>
            <a:ext cx="1648475" cy="168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Shape 345" descr="scenerio socc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975" y="369775"/>
            <a:ext cx="7675025" cy="412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Shape 346" descr="rvl logo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6122" y="2983000"/>
            <a:ext cx="1642925" cy="167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52" name="Shape 352" descr="scenerio water pol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975" y="270750"/>
            <a:ext cx="7121225" cy="442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Shape 353" descr="rvl logo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6025" y="270750"/>
            <a:ext cx="1694825" cy="173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Shape 358" descr="scenerio girls tenni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500" y="312875"/>
            <a:ext cx="6918775" cy="447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Shape 359" descr="rvl logo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6300" y="2832400"/>
            <a:ext cx="1620275" cy="165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Contact Us!!</a:t>
            </a:r>
          </a:p>
        </p:txBody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>
                <a:latin typeface="Arial"/>
                <a:ea typeface="Arial"/>
                <a:cs typeface="Arial"/>
                <a:sym typeface="Arial"/>
              </a:rPr>
              <a:t>John Tibbels: </a:t>
            </a:r>
            <a:r>
              <a:rPr lang="en" sz="24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jtibbels@rusd.k12.ca.us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 sz="2400" b="1">
                <a:latin typeface="Arial"/>
                <a:ea typeface="Arial"/>
                <a:cs typeface="Arial"/>
                <a:sym typeface="Arial"/>
              </a:rPr>
              <a:t>Nicki Kosik: </a:t>
            </a:r>
            <a:r>
              <a:rPr lang="en" sz="24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n.kosik@bonita.k12.ca.us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66" name="Shape 366"/>
          <p:cNvSpPr txBox="1"/>
          <p:nvPr/>
        </p:nvSpPr>
        <p:spPr>
          <a:xfrm>
            <a:off x="914400" y="3585227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https://docs.google.com/presentation/d/1X_OZJ0iTA1DRejcKYSeNa2Z-E6r3GOCnhVaKLRux0bs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Why?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819150" y="1626900"/>
            <a:ext cx="7505700" cy="3221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  <a:buFont typeface="Arial"/>
            </a:pPr>
            <a:r>
              <a:rPr lang="en" sz="3000" b="1">
                <a:latin typeface="Arial"/>
                <a:ea typeface="Arial"/>
                <a:cs typeface="Arial"/>
                <a:sym typeface="Arial"/>
              </a:rPr>
              <a:t>Build League Camaraderie</a:t>
            </a:r>
          </a:p>
          <a:p>
            <a:pPr marL="457200" lvl="0" indent="-419100" rtl="0">
              <a:spcBef>
                <a:spcPts val="0"/>
              </a:spcBef>
              <a:buSzPct val="100000"/>
              <a:buFont typeface="Arial"/>
            </a:pPr>
            <a:r>
              <a:rPr lang="en" sz="3000" b="1">
                <a:latin typeface="Arial"/>
                <a:ea typeface="Arial"/>
                <a:cs typeface="Arial"/>
                <a:sym typeface="Arial"/>
              </a:rPr>
              <a:t>Show our athletes that we are all “the same” person on each of our campuses</a:t>
            </a:r>
          </a:p>
          <a:p>
            <a:pPr marL="457200" lvl="0" indent="-419100" rtl="0">
              <a:spcBef>
                <a:spcPts val="0"/>
              </a:spcBef>
              <a:buSzPct val="100000"/>
              <a:buFont typeface="Arial"/>
            </a:pPr>
            <a:r>
              <a:rPr lang="en" sz="3000" b="1">
                <a:latin typeface="Arial"/>
                <a:ea typeface="Arial"/>
                <a:cs typeface="Arial"/>
                <a:sym typeface="Arial"/>
              </a:rPr>
              <a:t>Build leaders in hopes they can teach others on their campus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6900" y="199675"/>
            <a:ext cx="1652001" cy="160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632925" y="380025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Sportsmanship Award: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6900" y="199675"/>
            <a:ext cx="1652001" cy="160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2339" y="900375"/>
            <a:ext cx="4319325" cy="4025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Who?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706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06400" rtl="0">
              <a:spcBef>
                <a:spcPts val="0"/>
              </a:spcBef>
              <a:buSzPct val="100000"/>
              <a:buFont typeface="Arial"/>
            </a:pPr>
            <a:r>
              <a:rPr lang="en" sz="2800" b="1">
                <a:latin typeface="Arial"/>
                <a:ea typeface="Arial"/>
                <a:cs typeface="Arial"/>
                <a:sym typeface="Arial"/>
              </a:rPr>
              <a:t>12-15 Underclassmen from each school</a:t>
            </a:r>
          </a:p>
          <a:p>
            <a:pPr marL="457200" lvl="0" indent="-406400" rtl="0">
              <a:spcBef>
                <a:spcPts val="0"/>
              </a:spcBef>
              <a:buSzPct val="100000"/>
              <a:buFont typeface="Arial"/>
            </a:pPr>
            <a:r>
              <a:rPr lang="en" sz="2800" b="1">
                <a:latin typeface="Arial"/>
                <a:ea typeface="Arial"/>
                <a:cs typeface="Arial"/>
                <a:sym typeface="Arial"/>
              </a:rPr>
              <a:t>Ask for coaches to send students who are leaders on their teams</a:t>
            </a:r>
          </a:p>
          <a:p>
            <a:pPr marL="457200" lvl="0" indent="-406400">
              <a:spcBef>
                <a:spcPts val="0"/>
              </a:spcBef>
              <a:buSzPct val="100000"/>
              <a:buFont typeface="Arial"/>
            </a:pPr>
            <a:r>
              <a:rPr lang="en" sz="2800" b="1">
                <a:latin typeface="Arial"/>
                <a:ea typeface="Arial"/>
                <a:cs typeface="Arial"/>
                <a:sym typeface="Arial"/>
              </a:rPr>
              <a:t>Students are asked to bring back the sportsmanship themes to their teams</a:t>
            </a:r>
          </a:p>
        </p:txBody>
      </p:sp>
      <p:pic>
        <p:nvPicPr>
          <p:cNvPr id="162" name="Shape 162" descr="rvl logo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9847" y="287825"/>
            <a:ext cx="1665574" cy="170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819150" y="792725"/>
            <a:ext cx="7505700" cy="3645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Ramona Students Attending the RVL Sportsmanship Symposium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Brandon Osayande, 11th- Football- Large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Prentice Burris, 11th- Girls Basketball, Track- Large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Cori Zuvia, 9th- Cross Country- Small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Aaliyah Rebolledo, 10th- Softball- Medium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Celine Alvarez, 10th- Softball- Medium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Anthony Mendoza, 11th-Anaya- Boys Basketball, Large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Michelle Gutierrez, 11th- Girls Water Polo- Medium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Jeffry Kobus, 10th- Boys Water Polo- Small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John Gidcomb, 10th- Boys Golf/Water Polo- Large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Vincent Carbajal, 10th- Football- Large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Kareena Dewberry, 11th- Girls Tennis- Small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Julian Boyer ,11th- Football- extra large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Oluwatobi Muriuki, 11th- Volleyball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Jessican Inzunza, 11</a:t>
            </a:r>
            <a:r>
              <a:rPr lang="en" sz="1100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Cross Country- small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Bianca Cisneros, 9</a:t>
            </a:r>
            <a:r>
              <a:rPr lang="en" sz="1100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Girls Golf- small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Lauren Prendergrast, 9</a:t>
            </a:r>
            <a:r>
              <a:rPr lang="en" sz="1100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Girls Golf- Large</a:t>
            </a:r>
          </a:p>
        </p:txBody>
      </p:sp>
      <p:pic>
        <p:nvPicPr>
          <p:cNvPr id="168" name="Shape 168" descr="ramona rams log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7550" y="1663400"/>
            <a:ext cx="2135025" cy="213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Who?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819150" y="1800200"/>
            <a:ext cx="7505700" cy="2787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  <a:buFont typeface="Arial"/>
            </a:pPr>
            <a:r>
              <a:rPr lang="en" sz="3000" b="1">
                <a:latin typeface="Arial"/>
                <a:ea typeface="Arial"/>
                <a:cs typeface="Arial"/>
                <a:sym typeface="Arial"/>
              </a:rPr>
              <a:t>10 leaders from each school in the league</a:t>
            </a:r>
          </a:p>
          <a:p>
            <a:pPr marL="457200" lvl="0" indent="-419100" rtl="0">
              <a:spcBef>
                <a:spcPts val="0"/>
              </a:spcBef>
              <a:buSzPct val="100000"/>
              <a:buFont typeface="Arial"/>
            </a:pPr>
            <a:r>
              <a:rPr lang="en" sz="3000" b="1">
                <a:latin typeface="Arial"/>
                <a:ea typeface="Arial"/>
                <a:cs typeface="Arial"/>
                <a:sym typeface="Arial"/>
              </a:rPr>
              <a:t>5 boys/5 girls</a:t>
            </a:r>
          </a:p>
          <a:p>
            <a:pPr marL="457200" lvl="0" indent="-419100" rtl="0">
              <a:spcBef>
                <a:spcPts val="0"/>
              </a:spcBef>
              <a:buSzPct val="100000"/>
              <a:buFont typeface="Arial"/>
            </a:pPr>
            <a:r>
              <a:rPr lang="en" sz="3000" b="1">
                <a:latin typeface="Arial"/>
                <a:ea typeface="Arial"/>
                <a:cs typeface="Arial"/>
                <a:sym typeface="Arial"/>
              </a:rPr>
              <a:t>We try to choose athletic leaders that are also part of ASB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9975" y="199675"/>
            <a:ext cx="1652001" cy="160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9975" y="199675"/>
            <a:ext cx="1652001" cy="16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1318325" y="1010950"/>
            <a:ext cx="3941400" cy="81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b="1" u="sng">
                <a:solidFill>
                  <a:schemeClr val="hlink"/>
                </a:solidFill>
                <a:hlinkClick r:id="rId4"/>
              </a:rPr>
              <a:t>Group Template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1352475" y="2308775"/>
            <a:ext cx="3948000" cy="75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b="1" u="sng">
                <a:solidFill>
                  <a:schemeClr val="hlink"/>
                </a:solidFill>
                <a:hlinkClick r:id="rId5"/>
              </a:rPr>
              <a:t>Invitation Letter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927</Words>
  <Application>Microsoft Office PowerPoint</Application>
  <PresentationFormat>On-screen Show (16:9)</PresentationFormat>
  <Paragraphs>132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Nunito</vt:lpstr>
      <vt:lpstr>Arial</vt:lpstr>
      <vt:lpstr>Calibri</vt:lpstr>
      <vt:lpstr>Shift</vt:lpstr>
      <vt:lpstr>League Sportsmanship Symposiums</vt:lpstr>
      <vt:lpstr>PowerPoint Presentation</vt:lpstr>
      <vt:lpstr>Why?</vt:lpstr>
      <vt:lpstr>Why?</vt:lpstr>
      <vt:lpstr>Sportsmanship Award:</vt:lpstr>
      <vt:lpstr>Who?</vt:lpstr>
      <vt:lpstr>PowerPoint Presentation</vt:lpstr>
      <vt:lpstr>Who?</vt:lpstr>
      <vt:lpstr>PowerPoint Presentation</vt:lpstr>
      <vt:lpstr>What?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Groups present their Case studies to the group  Athletic Directors vote for the best presentations.  (Winning team receives gift cards)    Debrief with home school/ Lunch</vt:lpstr>
      <vt:lpstr>What?</vt:lpstr>
      <vt:lpstr>PowerPoint Presentation</vt:lpstr>
      <vt:lpstr>PowerPoint Presentation</vt:lpstr>
      <vt:lpstr>Where?</vt:lpstr>
      <vt:lpstr>Where?</vt:lpstr>
      <vt:lpstr>When?</vt:lpstr>
      <vt:lpstr>When?</vt:lpstr>
      <vt:lpstr>PowerPoint Presentation</vt:lpstr>
      <vt:lpstr>VVL Mission Statement</vt:lpstr>
      <vt:lpstr>Picture Proof</vt:lpstr>
      <vt:lpstr>PowerPoint Presentation</vt:lpstr>
      <vt:lpstr>Links</vt:lpstr>
      <vt:lpstr>Links</vt:lpstr>
      <vt:lpstr>PowerPoint Presentation</vt:lpstr>
      <vt:lpstr>PowerPoint Presentation</vt:lpstr>
      <vt:lpstr>PowerPoint Presentation</vt:lpstr>
      <vt:lpstr>PowerPoint Presentation</vt:lpstr>
      <vt:lpstr>Contact Us!!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League Sportsmanship Symposiums</dc:title>
  <dc:creator>Glenn Martinez</dc:creator>
  <cp:lastModifiedBy>Glenn Martinez</cp:lastModifiedBy>
  <cp:revision>1</cp:revision>
  <dcterms:modified xsi:type="dcterms:W3CDTF">2017-10-19T17:34:30Z</dcterms:modified>
</cp:coreProperties>
</file>