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9959EE-5A73-4FE0-BCB0-83EB360EB51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F973F8-853F-498F-94D0-EC55B1443A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l"/>
          <p:cNvSpPr txBox="1"/>
          <p:nvPr userDrawn="1"/>
        </p:nvSpPr>
        <p:spPr>
          <a:xfrm>
            <a:off x="0" y="652018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sz="4000" b="1" i="1" dirty="0"/>
            </a:br>
            <a:endParaRPr lang="en-US" sz="4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b="1" i="1" dirty="0">
                <a:solidFill>
                  <a:schemeClr val="tx1"/>
                </a:solidFill>
              </a:rPr>
              <a:t>PRESENTOR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</a:p>
          <a:p>
            <a:r>
              <a:rPr lang="en-US" sz="2800" b="1" i="1" dirty="0">
                <a:solidFill>
                  <a:schemeClr val="tx1"/>
                </a:solidFill>
              </a:rPr>
              <a:t>JOHN MOORE – CIF Assignor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14474"/>
            <a:ext cx="2924175" cy="234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7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/>
              <a:t>CERTIFICATION OF OFFICIALS</a:t>
            </a:r>
          </a:p>
          <a:p>
            <a:r>
              <a:rPr lang="en-US" sz="2400" i="1" dirty="0"/>
              <a:t>RELATIONSHIP WITH YOUR ASSIGNING UNIT</a:t>
            </a:r>
          </a:p>
          <a:p>
            <a:r>
              <a:rPr lang="en-US" sz="2400" i="1" dirty="0"/>
              <a:t>GAME MANAGEMENT</a:t>
            </a:r>
          </a:p>
          <a:p>
            <a:r>
              <a:rPr lang="en-US" sz="2400" i="1" dirty="0"/>
              <a:t>ASSIGNING</a:t>
            </a:r>
          </a:p>
          <a:p>
            <a:r>
              <a:rPr lang="en-US" sz="2400" i="1" dirty="0"/>
              <a:t>Q &amp; 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i="1" dirty="0"/>
              <a:t>         TOPICS TO COVER</a:t>
            </a:r>
          </a:p>
        </p:txBody>
      </p:sp>
    </p:spTree>
    <p:extLst>
      <p:ext uri="{BB962C8B-B14F-4D97-AF65-F5344CB8AC3E}">
        <p14:creationId xmlns:p14="http://schemas.microsoft.com/office/powerpoint/2010/main" val="186714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i="1" dirty="0">
                <a:solidFill>
                  <a:schemeClr val="bg2">
                    <a:lumMod val="90000"/>
                  </a:schemeClr>
                </a:solidFill>
              </a:rPr>
              <a:t>1.  </a:t>
            </a:r>
            <a:r>
              <a:rPr lang="en-US" sz="2400" i="1" dirty="0"/>
              <a:t>Membership in CBOA, NASO and Liability Insurance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200" b="1" i="1" dirty="0">
                <a:solidFill>
                  <a:schemeClr val="bg2">
                    <a:lumMod val="90000"/>
                  </a:schemeClr>
                </a:solidFill>
              </a:rPr>
              <a:t>2.  </a:t>
            </a:r>
            <a:r>
              <a:rPr lang="en-US" sz="2400" i="1" dirty="0"/>
              <a:t>Join Accredited CIF Unit which entails:  </a:t>
            </a:r>
          </a:p>
          <a:p>
            <a:pPr marL="0" indent="0">
              <a:buNone/>
            </a:pPr>
            <a:r>
              <a:rPr lang="en-US" sz="2400" i="1" dirty="0"/>
              <a:t>   A)   19 Hours of Instructional Meetings</a:t>
            </a:r>
          </a:p>
          <a:p>
            <a:pPr marL="0" indent="0">
              <a:buNone/>
            </a:pPr>
            <a:r>
              <a:rPr lang="en-US" sz="2400" i="1" dirty="0"/>
              <a:t>   B)   200 Question take home test</a:t>
            </a:r>
          </a:p>
          <a:p>
            <a:pPr marL="0" indent="0">
              <a:buNone/>
            </a:pPr>
            <a:r>
              <a:rPr lang="en-US" sz="2400" i="1" dirty="0"/>
              <a:t>   C)   Certification exam</a:t>
            </a:r>
          </a:p>
          <a:p>
            <a:pPr marL="0" indent="0">
              <a:buNone/>
            </a:pPr>
            <a:r>
              <a:rPr lang="en-US" sz="2400" i="1" dirty="0"/>
              <a:t>   D)   Scrimmage – floor practice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i="1" dirty="0"/>
              <a:t>      CERTIFICATION OF OFFICIALS</a:t>
            </a:r>
          </a:p>
        </p:txBody>
      </p:sp>
    </p:spTree>
    <p:extLst>
      <p:ext uri="{BB962C8B-B14F-4D97-AF65-F5344CB8AC3E}">
        <p14:creationId xmlns:p14="http://schemas.microsoft.com/office/powerpoint/2010/main" val="105274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i="1" dirty="0"/>
              <a:t>Know your officials names</a:t>
            </a:r>
          </a:p>
          <a:p>
            <a:pPr marL="514350" indent="-514350">
              <a:buAutoNum type="arabicPeriod" startAt="2"/>
            </a:pPr>
            <a:r>
              <a:rPr lang="en-US" sz="2400" i="1" dirty="0"/>
              <a:t>Athletic Director &amp; Coaches communication with the Assignor and Instructional Chair</a:t>
            </a:r>
          </a:p>
          <a:p>
            <a:pPr marL="514350" indent="-514350">
              <a:buAutoNum type="arabicPeriod" startAt="2"/>
            </a:pPr>
            <a:r>
              <a:rPr lang="en-US" sz="2400" i="1" dirty="0"/>
              <a:t>Report Unprofessional behavior</a:t>
            </a:r>
          </a:p>
          <a:p>
            <a:pPr marL="514350" indent="-514350">
              <a:buAutoNum type="arabicPeriod" startAt="2"/>
            </a:pPr>
            <a:r>
              <a:rPr lang="en-US" sz="2400" i="1" dirty="0"/>
              <a:t>Video Usage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/>
              <a:t>Hudl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/>
              <a:t>CD’s</a:t>
            </a:r>
          </a:p>
          <a:p>
            <a:pPr marL="514350" indent="-514350">
              <a:buAutoNum type="arabicPeriod" startAt="5"/>
            </a:pPr>
            <a:r>
              <a:rPr lang="en-US" sz="2400" i="1" dirty="0"/>
              <a:t>Attending Officials meetings</a:t>
            </a:r>
          </a:p>
          <a:p>
            <a:pPr marL="514350" indent="-514350">
              <a:buAutoNum type="arabicPeriod" startAt="5"/>
            </a:pPr>
            <a:r>
              <a:rPr lang="en-US" sz="2400" i="1" dirty="0"/>
              <a:t>Promote the more qualified officials</a:t>
            </a:r>
          </a:p>
          <a:p>
            <a:pPr marL="514350" indent="-514350">
              <a:buAutoNum type="arabicPeriod" startAt="5"/>
            </a:pPr>
            <a:r>
              <a:rPr lang="en-US" sz="2400" i="1" dirty="0"/>
              <a:t>Encourage players to become officials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i="1" dirty="0"/>
              <a:t>         RELATIONSHIP WITH YOUR </a:t>
            </a:r>
            <a:br>
              <a:rPr lang="en-US" sz="3400" i="1" dirty="0"/>
            </a:br>
            <a:r>
              <a:rPr lang="en-US" sz="3400" i="1" dirty="0"/>
              <a:t>              ASSIGNING UNIT</a:t>
            </a:r>
          </a:p>
        </p:txBody>
      </p:sp>
    </p:spTree>
    <p:extLst>
      <p:ext uri="{BB962C8B-B14F-4D97-AF65-F5344CB8AC3E}">
        <p14:creationId xmlns:p14="http://schemas.microsoft.com/office/powerpoint/2010/main" val="360137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i="1" dirty="0"/>
              <a:t>Table Personnel</a:t>
            </a:r>
          </a:p>
          <a:p>
            <a:pPr marL="0" indent="0">
              <a:buNone/>
            </a:pPr>
            <a:r>
              <a:rPr lang="en-US" sz="2400" i="1" dirty="0"/>
              <a:t>    A)  Adult recommended on book for Varsity – stripe shirt</a:t>
            </a:r>
          </a:p>
          <a:p>
            <a:pPr marL="0" indent="0">
              <a:buNone/>
            </a:pPr>
            <a:r>
              <a:rPr lang="en-US" sz="2400" i="1" dirty="0"/>
              <a:t>    B)  Have separate game &amp; shot clock operators</a:t>
            </a:r>
          </a:p>
          <a:p>
            <a:pPr marL="0" indent="0">
              <a:buNone/>
            </a:pPr>
            <a:r>
              <a:rPr lang="en-US" sz="2400" i="1" dirty="0"/>
              <a:t>    C) Have the visiting &amp; home scorebooks sit next to each other</a:t>
            </a:r>
          </a:p>
          <a:p>
            <a:pPr marL="0" indent="0">
              <a:buNone/>
            </a:pPr>
            <a:endParaRPr lang="en-US" sz="2400" i="1" dirty="0"/>
          </a:p>
          <a:p>
            <a:pPr marL="457200" indent="-457200">
              <a:buAutoNum type="arabicPeriod" startAt="2"/>
            </a:pPr>
            <a:r>
              <a:rPr lang="en-US" sz="2400" i="1" dirty="0"/>
              <a:t>Contact with officials – Game administration</a:t>
            </a:r>
          </a:p>
          <a:p>
            <a:pPr marL="0" indent="0">
              <a:buNone/>
            </a:pPr>
            <a:r>
              <a:rPr lang="en-US" sz="2400" i="1" dirty="0"/>
              <a:t>    A)  Locate and escort them to locker room</a:t>
            </a:r>
          </a:p>
          <a:p>
            <a:pPr marL="0" indent="0">
              <a:buNone/>
            </a:pPr>
            <a:r>
              <a:rPr lang="en-US" sz="2400" i="1" dirty="0"/>
              <a:t>    B)  Advise them of your location during the game</a:t>
            </a:r>
          </a:p>
          <a:p>
            <a:pPr marL="0" indent="0">
              <a:buNone/>
            </a:pPr>
            <a:r>
              <a:rPr lang="en-US" sz="2400" i="1" dirty="0"/>
              <a:t>    C)  Escort them at half time</a:t>
            </a:r>
          </a:p>
          <a:p>
            <a:pPr marL="0" indent="0">
              <a:buNone/>
            </a:pPr>
            <a:r>
              <a:rPr lang="en-US" sz="2400" i="1" dirty="0"/>
              <a:t>**D)  Escort them after the game – possibly to car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i="1" dirty="0"/>
              <a:t>         GAME MANAGEMENT</a:t>
            </a:r>
          </a:p>
        </p:txBody>
      </p:sp>
    </p:spTree>
    <p:extLst>
      <p:ext uri="{BB962C8B-B14F-4D97-AF65-F5344CB8AC3E}">
        <p14:creationId xmlns:p14="http://schemas.microsoft.com/office/powerpoint/2010/main" val="202587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i="1" dirty="0"/>
              <a:t>Your Unit</a:t>
            </a:r>
          </a:p>
          <a:p>
            <a:pPr marL="0" indent="0">
              <a:buNone/>
            </a:pPr>
            <a:r>
              <a:rPr lang="en-US" sz="2400" i="1" dirty="0"/>
              <a:t>    A)  Limited assignments for officials to same team</a:t>
            </a:r>
          </a:p>
          <a:p>
            <a:pPr marL="0" indent="0">
              <a:buNone/>
            </a:pPr>
            <a:r>
              <a:rPr lang="en-US" sz="2400" i="1" dirty="0"/>
              <a:t>    B)  Never the same official for same 2 league games</a:t>
            </a:r>
          </a:p>
          <a:p>
            <a:pPr marL="0" indent="0">
              <a:buNone/>
            </a:pPr>
            <a:r>
              <a:rPr lang="en-US" sz="2400" i="1" dirty="0"/>
              <a:t>    C)  Use of officials from other units</a:t>
            </a:r>
          </a:p>
          <a:p>
            <a:pPr marL="0" indent="0">
              <a:buNone/>
            </a:pPr>
            <a:endParaRPr lang="en-US" sz="2400" i="1" dirty="0"/>
          </a:p>
          <a:p>
            <a:pPr marL="457200" indent="-457200">
              <a:buAutoNum type="arabicPeriod" startAt="2"/>
            </a:pPr>
            <a:r>
              <a:rPr lang="en-US" sz="2400" i="1" dirty="0"/>
              <a:t>CIF Playoffs</a:t>
            </a:r>
          </a:p>
          <a:p>
            <a:pPr marL="0" indent="0">
              <a:buNone/>
            </a:pPr>
            <a:r>
              <a:rPr lang="en-US" sz="2400" i="1" dirty="0"/>
              <a:t>    A)  Neutral officials – never from either area</a:t>
            </a:r>
          </a:p>
          <a:p>
            <a:pPr marL="0" indent="0">
              <a:buNone/>
            </a:pPr>
            <a:r>
              <a:rPr lang="en-US" sz="2400" i="1" dirty="0"/>
              <a:t>    B)  Units Assign 1</a:t>
            </a:r>
            <a:r>
              <a:rPr lang="en-US" sz="2400" i="1" baseline="30000" dirty="0"/>
              <a:t>st</a:t>
            </a:r>
            <a:r>
              <a:rPr lang="en-US" sz="2400" i="1" dirty="0"/>
              <a:t>/2</a:t>
            </a:r>
            <a:r>
              <a:rPr lang="en-US" sz="2400" i="1" baseline="30000" dirty="0"/>
              <a:t>nd</a:t>
            </a:r>
            <a:r>
              <a:rPr lang="en-US" sz="2400" i="1" dirty="0"/>
              <a:t> rounds</a:t>
            </a:r>
          </a:p>
          <a:p>
            <a:pPr marL="0" indent="0">
              <a:buNone/>
            </a:pPr>
            <a:r>
              <a:rPr lang="en-US" sz="2400" i="1" dirty="0"/>
              <a:t>    C)  CIF involvement – quarter finals and above</a:t>
            </a:r>
          </a:p>
          <a:p>
            <a:pPr marL="0" indent="0">
              <a:buNone/>
            </a:pPr>
            <a:r>
              <a:rPr lang="en-US" sz="2400" i="1" dirty="0"/>
              <a:t>    D) All 3 person – quarter finals and above</a:t>
            </a:r>
          </a:p>
          <a:p>
            <a:pPr marL="0" indent="0">
              <a:buNone/>
            </a:pPr>
            <a:r>
              <a:rPr lang="en-US" sz="2400" i="1" dirty="0"/>
              <a:t>    E)  No quotas for units in CIF Finals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i="1" dirty="0"/>
              <a:t>                   ASSIGNING</a:t>
            </a:r>
          </a:p>
        </p:txBody>
      </p:sp>
    </p:spTree>
    <p:extLst>
      <p:ext uri="{BB962C8B-B14F-4D97-AF65-F5344CB8AC3E}">
        <p14:creationId xmlns:p14="http://schemas.microsoft.com/office/powerpoint/2010/main" val="245816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229600" cy="1828800"/>
          </a:xfrm>
        </p:spPr>
        <p:txBody>
          <a:bodyPr>
            <a:normAutofit/>
          </a:bodyPr>
          <a:lstStyle/>
          <a:p>
            <a:r>
              <a:rPr lang="en-US" sz="3400" i="1" dirty="0"/>
              <a:t>          Questions &amp; Answers</a:t>
            </a:r>
            <a:br>
              <a:rPr lang="en-US" sz="3400" i="1" dirty="0"/>
            </a:br>
            <a:endParaRPr lang="en-US" sz="3400" i="1" dirty="0"/>
          </a:p>
        </p:txBody>
      </p:sp>
    </p:spTree>
    <p:extLst>
      <p:ext uri="{BB962C8B-B14F-4D97-AF65-F5344CB8AC3E}">
        <p14:creationId xmlns:p14="http://schemas.microsoft.com/office/powerpoint/2010/main" val="3785799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293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Lucida Sans Unicode</vt:lpstr>
      <vt:lpstr>Verdana</vt:lpstr>
      <vt:lpstr>Wingdings</vt:lpstr>
      <vt:lpstr>Wingdings 2</vt:lpstr>
      <vt:lpstr>Wingdings 3</vt:lpstr>
      <vt:lpstr>Concourse</vt:lpstr>
      <vt:lpstr> </vt:lpstr>
      <vt:lpstr>         TOPICS TO COVER</vt:lpstr>
      <vt:lpstr>      CERTIFICATION OF OFFICIALS</vt:lpstr>
      <vt:lpstr>         RELATIONSHIP WITH YOUR                ASSIGNING UNIT</vt:lpstr>
      <vt:lpstr>         GAME MANAGEMENT</vt:lpstr>
      <vt:lpstr>                   ASSIGNING</vt:lpstr>
      <vt:lpstr>          Questions &amp; Answers </vt:lpstr>
    </vt:vector>
  </TitlesOfParts>
  <Company>State Street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CBOA BASKETBALL</dc:title>
  <dc:creator>Taylor, Mark J</dc:creator>
  <cp:keywords>General</cp:keywords>
  <cp:lastModifiedBy>Glenn Martinez</cp:lastModifiedBy>
  <cp:revision>24</cp:revision>
  <dcterms:created xsi:type="dcterms:W3CDTF">2017-10-11T23:41:11Z</dcterms:created>
  <dcterms:modified xsi:type="dcterms:W3CDTF">2017-10-19T17:31:27Z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c17fa344-f0b2-4e70-aca3-c13107b44a07</vt:lpwstr>
  </property>
  <property fmtid="{D5CDD505-2E9C-101B-9397-08002B2CF9AE}" pid="3" name="SSCClassification">
    <vt:lpwstr>G</vt:lpwstr>
  </property>
  <property fmtid="{D5CDD505-2E9C-101B-9397-08002B2CF9AE}" pid="4" name="SSCVisualMarks">
    <vt:lpwstr>N</vt:lpwstr>
  </property>
</Properties>
</file>